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7" r:id="rId2"/>
    <p:sldId id="668" r:id="rId3"/>
    <p:sldId id="670" r:id="rId4"/>
    <p:sldId id="685" r:id="rId5"/>
    <p:sldId id="689" r:id="rId6"/>
    <p:sldId id="290" r:id="rId7"/>
    <p:sldId id="291" r:id="rId8"/>
    <p:sldId id="703" r:id="rId9"/>
    <p:sldId id="690" r:id="rId10"/>
    <p:sldId id="691" r:id="rId11"/>
    <p:sldId id="692" r:id="rId12"/>
    <p:sldId id="693" r:id="rId13"/>
    <p:sldId id="296" r:id="rId14"/>
    <p:sldId id="694" r:id="rId15"/>
    <p:sldId id="702" r:id="rId16"/>
    <p:sldId id="696" r:id="rId17"/>
    <p:sldId id="297" r:id="rId18"/>
    <p:sldId id="298" r:id="rId19"/>
    <p:sldId id="299" r:id="rId20"/>
    <p:sldId id="300" r:id="rId21"/>
    <p:sldId id="301" r:id="rId22"/>
    <p:sldId id="705" r:id="rId23"/>
    <p:sldId id="706" r:id="rId24"/>
    <p:sldId id="302" r:id="rId25"/>
    <p:sldId id="707" r:id="rId26"/>
    <p:sldId id="708" r:id="rId27"/>
    <p:sldId id="709" r:id="rId28"/>
    <p:sldId id="710" r:id="rId29"/>
    <p:sldId id="306" r:id="rId30"/>
    <p:sldId id="307" r:id="rId31"/>
    <p:sldId id="308" r:id="rId32"/>
    <p:sldId id="309" r:id="rId33"/>
    <p:sldId id="310" r:id="rId34"/>
    <p:sldId id="311" r:id="rId35"/>
    <p:sldId id="312" r:id="rId36"/>
    <p:sldId id="313" r:id="rId37"/>
    <p:sldId id="31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anaRogue" initials="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2"/>
    <p:restoredTop sz="61943" autoAdjust="0"/>
  </p:normalViewPr>
  <p:slideViewPr>
    <p:cSldViewPr snapToGrid="0" snapToObjects="1">
      <p:cViewPr varScale="1">
        <p:scale>
          <a:sx n="69" d="100"/>
          <a:sy n="69" d="100"/>
        </p:scale>
        <p:origin x="1506"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ori germano" userId="21068998_tp_dropbox" providerId="OAuth2" clId="{E3EA6111-9E64-7D4A-B122-B0E57F681FBC}"/>
    <pc:docChg chg="modSld">
      <pc:chgData name="kaori germano" userId="21068998_tp_dropbox" providerId="OAuth2" clId="{E3EA6111-9E64-7D4A-B122-B0E57F681FBC}" dt="2018-11-05T15:11:59.341" v="0" actId="1076"/>
      <pc:docMkLst>
        <pc:docMk/>
      </pc:docMkLst>
      <pc:sldChg chg="modSp">
        <pc:chgData name="kaori germano" userId="21068998_tp_dropbox" providerId="OAuth2" clId="{E3EA6111-9E64-7D4A-B122-B0E57F681FBC}" dt="2018-11-05T15:11:59.341" v="0" actId="1076"/>
        <pc:sldMkLst>
          <pc:docMk/>
          <pc:sldMk cId="2097484405" sldId="298"/>
        </pc:sldMkLst>
        <pc:graphicFrameChg chg="mod">
          <ac:chgData name="kaori germano" userId="21068998_tp_dropbox" providerId="OAuth2" clId="{E3EA6111-9E64-7D4A-B122-B0E57F681FBC}" dt="2018-11-05T15:11:59.341" v="0" actId="1076"/>
          <ac:graphicFrameMkLst>
            <pc:docMk/>
            <pc:sldMk cId="2097484405" sldId="298"/>
            <ac:graphicFrameMk id="17" creationId="{00000000-0000-0000-0000-00000000000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anine%20Hess\Dropbox\Teaching\2018%20Revisions\Stuff%20To%20Use\CORREL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anine%20Hess\Dropbox\Teaching\2018%20Revisions\Stuff%20To%20Use\CORRELATION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68295689750301"/>
          <c:y val="5.4024835568463297E-2"/>
          <c:w val="0.54244565417215496"/>
          <c:h val="0.83686176005808499"/>
        </c:manualLayout>
      </c:layout>
      <c:pieChart>
        <c:varyColors val="1"/>
        <c:ser>
          <c:idx val="0"/>
          <c:order val="0"/>
          <c:spPr>
            <a:noFill/>
          </c:spPr>
          <c:dPt>
            <c:idx val="0"/>
            <c:bubble3D val="0"/>
            <c:spPr>
              <a:solidFill>
                <a:srgbClr val="FFFF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8D-4EEE-828D-EE3731D36E2C}"/>
              </c:ext>
            </c:extLst>
          </c:dPt>
          <c:dPt>
            <c:idx val="1"/>
            <c:bubble3D val="0"/>
            <c:spPr>
              <a:no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68D-4EEE-828D-EE3731D36E2C}"/>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368D-4EEE-828D-EE3731D36E2C}"/>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68D-4EEE-828D-EE3731D36E2C}"/>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3</c:v>
                </c:pt>
                <c:pt idx="1">
                  <c:v>96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368D-4EEE-828D-EE3731D36E2C}"/>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68295689750301"/>
          <c:y val="5.4024835568463297E-2"/>
          <c:w val="0.54244565417215496"/>
          <c:h val="0.83686176005808499"/>
        </c:manualLayout>
      </c:layout>
      <c:pieChart>
        <c:varyColors val="1"/>
        <c:ser>
          <c:idx val="0"/>
          <c:order val="0"/>
          <c:spPr>
            <a:solidFill>
              <a:srgbClr val="FFFF00"/>
            </a:solidFill>
          </c:spPr>
          <c:dPt>
            <c:idx val="0"/>
            <c:bubble3D val="0"/>
            <c:spPr>
              <a:solidFill>
                <a:srgbClr val="FFFF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F23-4261-BE99-13335A1642FA}"/>
              </c:ext>
            </c:extLst>
          </c:dPt>
          <c:dPt>
            <c:idx val="1"/>
            <c:bubble3D val="0"/>
            <c:spPr>
              <a:solidFill>
                <a:schemeClr val="bg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F23-4261-BE99-13335A1642F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8F23-4261-BE99-13335A1642FA}"/>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8F23-4261-BE99-13335A1642FA}"/>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16</c:v>
                </c:pt>
                <c:pt idx="1">
                  <c:v>84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8F23-4261-BE99-13335A1642F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68295689750301"/>
          <c:y val="5.4024835568463297E-2"/>
          <c:w val="0.54244565417215496"/>
          <c:h val="0.83686176005808499"/>
        </c:manualLayout>
      </c:layout>
      <c:pieChart>
        <c:varyColors val="1"/>
        <c:ser>
          <c:idx val="0"/>
          <c:order val="0"/>
          <c:spPr>
            <a:solidFill>
              <a:srgbClr val="FFFF00"/>
            </a:solidFill>
          </c:spPr>
          <c:dPt>
            <c:idx val="0"/>
            <c:bubble3D val="0"/>
            <c:spPr>
              <a:solidFill>
                <a:srgbClr val="FFFF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D2DD-4650-ACDB-794BC3214883}"/>
              </c:ext>
            </c:extLst>
          </c:dPt>
          <c:dPt>
            <c:idx val="1"/>
            <c:bubble3D val="0"/>
            <c:spPr>
              <a:solidFill>
                <a:schemeClr val="bg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D2DD-4650-ACDB-794BC3214883}"/>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D2DD-4650-ACDB-794BC3214883}"/>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D2DD-4650-ACDB-794BC3214883}"/>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Sheet1!$B$2:$B$3</c:f>
              <c:numCache>
                <c:formatCode>General</c:formatCode>
                <c:ptCount val="2"/>
                <c:pt idx="0">
                  <c:v>26</c:v>
                </c:pt>
                <c:pt idx="1">
                  <c:v>74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D2DD-4650-ACDB-794BC321488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Relationship between NY Marriage</a:t>
            </a:r>
            <a:r>
              <a:rPr lang="en-US" baseline="0"/>
              <a:t> Rates and Tickets Sold to year's Top Movie</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Sheet3!$B$2:$B$12</c:f>
              <c:numCache>
                <c:formatCode>General</c:formatCode>
                <c:ptCount val="11"/>
                <c:pt idx="0">
                  <c:v>7.3</c:v>
                </c:pt>
                <c:pt idx="1">
                  <c:v>7.1</c:v>
                </c:pt>
                <c:pt idx="2">
                  <c:v>7.6</c:v>
                </c:pt>
                <c:pt idx="3">
                  <c:v>7.3</c:v>
                </c:pt>
                <c:pt idx="4">
                  <c:v>6.8</c:v>
                </c:pt>
                <c:pt idx="5">
                  <c:v>6.8</c:v>
                </c:pt>
                <c:pt idx="6">
                  <c:v>6.8</c:v>
                </c:pt>
                <c:pt idx="7">
                  <c:v>6.9</c:v>
                </c:pt>
                <c:pt idx="8">
                  <c:v>6.8</c:v>
                </c:pt>
                <c:pt idx="9">
                  <c:v>6.6</c:v>
                </c:pt>
                <c:pt idx="10">
                  <c:v>6.5</c:v>
                </c:pt>
              </c:numCache>
            </c:numRef>
          </c:xVal>
          <c:yVal>
            <c:numRef>
              <c:f>Sheet3!$C$2:$C$12</c:f>
              <c:numCache>
                <c:formatCode>#,##0</c:formatCode>
                <c:ptCount val="11"/>
                <c:pt idx="0">
                  <c:v>84732943</c:v>
                </c:pt>
                <c:pt idx="1">
                  <c:v>47006949</c:v>
                </c:pt>
                <c:pt idx="2">
                  <c:v>51519413</c:v>
                </c:pt>
                <c:pt idx="3">
                  <c:v>69484746</c:v>
                </c:pt>
                <c:pt idx="4">
                  <c:v>56337374</c:v>
                </c:pt>
                <c:pt idx="5">
                  <c:v>70285191</c:v>
                </c:pt>
                <c:pt idx="6">
                  <c:v>59323332</c:v>
                </c:pt>
                <c:pt idx="7">
                  <c:v>64628368</c:v>
                </c:pt>
                <c:pt idx="8">
                  <c:v>48914288</c:v>
                </c:pt>
                <c:pt idx="9">
                  <c:v>73955652</c:v>
                </c:pt>
                <c:pt idx="10">
                  <c:v>53614916</c:v>
                </c:pt>
              </c:numCache>
            </c:numRef>
          </c:yVal>
          <c:smooth val="0"/>
          <c:extLst>
            <c:ext xmlns:c16="http://schemas.microsoft.com/office/drawing/2014/chart" uri="{C3380CC4-5D6E-409C-BE32-E72D297353CC}">
              <c16:uniqueId val="{00000001-323D-462C-91D9-9CA4B9B872D9}"/>
            </c:ext>
          </c:extLst>
        </c:ser>
        <c:dLbls>
          <c:showLegendKey val="0"/>
          <c:showVal val="0"/>
          <c:showCatName val="0"/>
          <c:showSerName val="0"/>
          <c:showPercent val="0"/>
          <c:showBubbleSize val="0"/>
        </c:dLbls>
        <c:axId val="240690960"/>
        <c:axId val="240691352"/>
      </c:scatterChart>
      <c:valAx>
        <c:axId val="24069096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Marriage Rate in NY (Per every 1000 people)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0691352"/>
        <c:crosses val="autoZero"/>
        <c:crossBetween val="midCat"/>
      </c:valAx>
      <c:valAx>
        <c:axId val="240691352"/>
        <c:scaling>
          <c:orientation val="minMax"/>
          <c:min val="300000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Tickets Sold to Year's</a:t>
                </a:r>
                <a:r>
                  <a:rPr lang="en-US" baseline="0"/>
                  <a:t> Top Movie</a:t>
                </a:r>
                <a:endParaRPr lang="en-US"/>
              </a:p>
            </c:rich>
          </c:tx>
          <c:layout>
            <c:manualLayout>
              <c:xMode val="edge"/>
              <c:yMode val="edge"/>
              <c:x val="3.0358779368855209E-2"/>
              <c:y val="0.203941150982321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06909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Relationship between mozzarella</a:t>
            </a:r>
            <a:r>
              <a:rPr lang="en-US" baseline="0"/>
              <a:t> consumption and deaths by bedsheet tangling</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Sheet1!$B$4:$B$13</c:f>
              <c:numCache>
                <c:formatCode>General</c:formatCode>
                <c:ptCount val="10"/>
                <c:pt idx="0">
                  <c:v>327</c:v>
                </c:pt>
                <c:pt idx="1">
                  <c:v>456</c:v>
                </c:pt>
                <c:pt idx="2">
                  <c:v>509</c:v>
                </c:pt>
                <c:pt idx="3">
                  <c:v>497</c:v>
                </c:pt>
                <c:pt idx="4">
                  <c:v>596</c:v>
                </c:pt>
                <c:pt idx="5">
                  <c:v>573</c:v>
                </c:pt>
                <c:pt idx="6">
                  <c:v>661</c:v>
                </c:pt>
                <c:pt idx="7">
                  <c:v>741</c:v>
                </c:pt>
                <c:pt idx="8">
                  <c:v>809</c:v>
                </c:pt>
                <c:pt idx="9">
                  <c:v>717</c:v>
                </c:pt>
              </c:numCache>
            </c:numRef>
          </c:xVal>
          <c:yVal>
            <c:numRef>
              <c:f>Sheet1!$C$4:$C$13</c:f>
              <c:numCache>
                <c:formatCode>General</c:formatCode>
                <c:ptCount val="10"/>
                <c:pt idx="0">
                  <c:v>9.3000000000000007</c:v>
                </c:pt>
                <c:pt idx="1">
                  <c:v>9.6999999999999993</c:v>
                </c:pt>
                <c:pt idx="2">
                  <c:v>9.6999999999999993</c:v>
                </c:pt>
                <c:pt idx="3">
                  <c:v>9.6999999999999993</c:v>
                </c:pt>
                <c:pt idx="4">
                  <c:v>9.9</c:v>
                </c:pt>
                <c:pt idx="5">
                  <c:v>10.199999999999999</c:v>
                </c:pt>
                <c:pt idx="6">
                  <c:v>10.5</c:v>
                </c:pt>
                <c:pt idx="7">
                  <c:v>11</c:v>
                </c:pt>
                <c:pt idx="8">
                  <c:v>10.6</c:v>
                </c:pt>
                <c:pt idx="9">
                  <c:v>10.6</c:v>
                </c:pt>
              </c:numCache>
            </c:numRef>
          </c:yVal>
          <c:smooth val="0"/>
          <c:extLst>
            <c:ext xmlns:c16="http://schemas.microsoft.com/office/drawing/2014/chart" uri="{C3380CC4-5D6E-409C-BE32-E72D297353CC}">
              <c16:uniqueId val="{00000001-9B1C-4BE6-9486-99525FA11D38}"/>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Sheet1!$B$4:$B$13</c:f>
              <c:numCache>
                <c:formatCode>General</c:formatCode>
                <c:ptCount val="10"/>
                <c:pt idx="0">
                  <c:v>327</c:v>
                </c:pt>
                <c:pt idx="1">
                  <c:v>456</c:v>
                </c:pt>
                <c:pt idx="2">
                  <c:v>509</c:v>
                </c:pt>
                <c:pt idx="3">
                  <c:v>497</c:v>
                </c:pt>
                <c:pt idx="4">
                  <c:v>596</c:v>
                </c:pt>
                <c:pt idx="5">
                  <c:v>573</c:v>
                </c:pt>
                <c:pt idx="6">
                  <c:v>661</c:v>
                </c:pt>
                <c:pt idx="7">
                  <c:v>741</c:v>
                </c:pt>
                <c:pt idx="8">
                  <c:v>809</c:v>
                </c:pt>
                <c:pt idx="9">
                  <c:v>717</c:v>
                </c:pt>
              </c:numCache>
            </c:numRef>
          </c:xVal>
          <c:yVal>
            <c:numRef>
              <c:f>Sheet1!$D$4:$D$13</c:f>
              <c:numCache>
                <c:formatCode>General</c:formatCode>
                <c:ptCount val="10"/>
              </c:numCache>
            </c:numRef>
          </c:yVal>
          <c:smooth val="0"/>
          <c:extLst>
            <c:ext xmlns:c16="http://schemas.microsoft.com/office/drawing/2014/chart" uri="{C3380CC4-5D6E-409C-BE32-E72D297353CC}">
              <c16:uniqueId val="{00000002-9B1C-4BE6-9486-99525FA11D38}"/>
            </c:ext>
          </c:extLst>
        </c:ser>
        <c:dLbls>
          <c:showLegendKey val="0"/>
          <c:showVal val="0"/>
          <c:showCatName val="0"/>
          <c:showSerName val="0"/>
          <c:showPercent val="0"/>
          <c:showBubbleSize val="0"/>
        </c:dLbls>
        <c:axId val="240319408"/>
        <c:axId val="240319800"/>
      </c:scatterChart>
      <c:valAx>
        <c:axId val="240319408"/>
        <c:scaling>
          <c:orientation val="minMax"/>
          <c:min val="25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a:t>
                </a:r>
                <a:r>
                  <a:rPr lang="en-US" baseline="0"/>
                  <a:t> Per Capita Mozzarella Consumption</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0319800"/>
        <c:crosses val="autoZero"/>
        <c:crossBetween val="midCat"/>
      </c:valAx>
      <c:valAx>
        <c:axId val="24031980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deaths by bedsheet</a:t>
                </a:r>
                <a:r>
                  <a:rPr lang="en-US" baseline="0"/>
                  <a:t> tangling</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0319408"/>
        <c:crosses val="autoZero"/>
        <c:crossBetween val="midCat"/>
        <c:min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68295689750301"/>
          <c:y val="5.4024835568463297E-2"/>
          <c:w val="0.54244565417215496"/>
          <c:h val="0.83686176005808499"/>
        </c:manualLayout>
      </c:layout>
      <c:pieChart>
        <c:varyColors val="1"/>
        <c:ser>
          <c:idx val="0"/>
          <c:order val="0"/>
          <c:spPr>
            <a:solidFill>
              <a:srgbClr val="FFFF00"/>
            </a:solidFill>
          </c:spPr>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56E-403B-8C74-EF32F0455E8D}"/>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56E-403B-8C74-EF32F0455E8D}"/>
              </c:ext>
            </c:extLst>
          </c:dPt>
          <c:dPt>
            <c:idx val="2"/>
            <c:bubble3D val="0"/>
            <c:spPr>
              <a:solidFill>
                <a:srgbClr val="99663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56E-403B-8C74-EF32F0455E8D}"/>
              </c:ext>
            </c:extLst>
          </c:dPt>
          <c:dPt>
            <c:idx val="3"/>
            <c:bubble3D val="0"/>
            <c:spPr>
              <a:solidFill>
                <a:srgbClr val="FFFF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56E-403B-8C74-EF32F0455E8D}"/>
              </c:ext>
            </c:extLst>
          </c:dPt>
          <c:dLbls>
            <c:dLbl>
              <c:idx val="0"/>
              <c:layout>
                <c:manualLayout>
                  <c:x val="-8.8709677419354899E-2"/>
                  <c:y val="0.10170197317844"/>
                </c:manualLayout>
              </c:layout>
              <c:dLblPos val="bestFit"/>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56E-403B-8C74-EF32F0455E8D}"/>
                </c:ext>
              </c:extLst>
            </c:dLbl>
            <c:dLbl>
              <c:idx val="1"/>
              <c:layout>
                <c:manualLayout>
                  <c:x val="-4.03225806451614E-2"/>
                  <c:y val="6.3563733236525199E-2"/>
                </c:manualLayout>
              </c:layout>
              <c:dLblPos val="bestFit"/>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56E-403B-8C74-EF32F0455E8D}"/>
                </c:ext>
              </c:extLst>
            </c:dLbl>
            <c:dLbl>
              <c:idx val="2"/>
              <c:layout>
                <c:manualLayout>
                  <c:x val="-7.5268817204301203E-2"/>
                  <c:y val="-0.10170197317844"/>
                </c:manualLayout>
              </c:layout>
              <c:dLblPos val="bestFit"/>
              <c:showLegendKey val="0"/>
              <c:showVal val="0"/>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56E-403B-8C74-EF32F0455E8D}"/>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Sheet1!$B$2:$B$5</c:f>
              <c:numCache>
                <c:formatCode>General</c:formatCode>
                <c:ptCount val="4"/>
                <c:pt idx="0">
                  <c:v>3</c:v>
                </c:pt>
                <c:pt idx="1">
                  <c:v>16</c:v>
                </c:pt>
                <c:pt idx="2">
                  <c:v>26</c:v>
                </c:pt>
                <c:pt idx="3">
                  <c:v>55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Weather</c:v>
                      </c:pt>
                      <c:pt idx="1">
                        <c:v>Sleep</c:v>
                      </c:pt>
                      <c:pt idx="2">
                        <c:v>Chocolate</c:v>
                      </c:pt>
                    </c:strCache>
                  </c:strRef>
                </c15:cat>
              </c15:filteredCategoryTitle>
            </c:ext>
            <c:ext xmlns:c16="http://schemas.microsoft.com/office/drawing/2014/chart" uri="{C3380CC4-5D6E-409C-BE32-E72D297353CC}">
              <c16:uniqueId val="{00000008-556E-403B-8C74-EF32F0455E8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5-07-08T16:32:16.123" idx="1">
    <p:pos x="10" y="10"/>
    <p:text>In some way utilize: http://www.tylervigen.com/spurious-correlations</p:text>
    <p:extLst>
      <p:ext uri="{C676402C-5697-4E1C-873F-D02D1690AC5C}">
        <p15:threadingInfo xmlns:p15="http://schemas.microsoft.com/office/powerpoint/2012/main" timeZoneBias="240"/>
      </p:ext>
    </p:extLst>
  </p:cm>
  <p:cm authorId="1" dt="2015-07-08T16:35:59.768" idx="2">
    <p:pos x="10" y="106"/>
    <p:text>Also, http://www.businessinsider.com/crazy-correlations-2011-6?op=1</p:text>
    <p:extLst>
      <p:ext uri="{C676402C-5697-4E1C-873F-D02D1690AC5C}">
        <p15:threadingInfo xmlns:p15="http://schemas.microsoft.com/office/powerpoint/2012/main" timeZoneBias="240">
          <p15:parentCm authorId="1" idx="1"/>
        </p15:threadingInfo>
      </p:ext>
    </p:extLst>
  </p:cm>
  <p:cm authorId="1" dt="2015-07-08T16:39:08.528" idx="3">
    <p:pos x="10" y="202"/>
    <p:text>Maybe add some other things to correlation assignment or make class activity.</p:text>
    <p:extLst>
      <p:ext uri="{C676402C-5697-4E1C-873F-D02D1690AC5C}">
        <p15:threadingInfo xmlns:p15="http://schemas.microsoft.com/office/powerpoint/2012/main" timeZoneBias="240">
          <p15:parentCm authorId="1" idx="1"/>
        </p15:threadingInfo>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37AFF-015D-A842-B4A5-3F378D3EC2F8}" type="datetimeFigureOut">
              <a:rPr lang="en-US" smtClean="0"/>
              <a:t>10/27/2021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1A5B9E-CA7A-8744-AD37-2698756AB1F4}" type="slidenum">
              <a:rPr lang="en-US" smtClean="0"/>
              <a:t>‹#›</a:t>
            </a:fld>
            <a:endParaRPr lang="en-US"/>
          </a:p>
        </p:txBody>
      </p:sp>
    </p:spTree>
    <p:extLst>
      <p:ext uri="{BB962C8B-B14F-4D97-AF65-F5344CB8AC3E}">
        <p14:creationId xmlns:p14="http://schemas.microsoft.com/office/powerpoint/2010/main" val="3962324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586BF111-52DB-44A4-B8C4-23F0FF08CE79}" type="slidenum">
              <a:rPr lang="en-US" smtClean="0"/>
              <a:pPr>
                <a:defRPr/>
              </a:pPr>
              <a:t>3</a:t>
            </a:fld>
            <a:endParaRPr lang="en-US"/>
          </a:p>
        </p:txBody>
      </p:sp>
    </p:spTree>
    <p:extLst>
      <p:ext uri="{BB962C8B-B14F-4D97-AF65-F5344CB8AC3E}">
        <p14:creationId xmlns:p14="http://schemas.microsoft.com/office/powerpoint/2010/main" val="1293553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17</a:t>
            </a:fld>
            <a:endParaRPr lang="en-US"/>
          </a:p>
        </p:txBody>
      </p:sp>
    </p:spTree>
    <p:extLst>
      <p:ext uri="{BB962C8B-B14F-4D97-AF65-F5344CB8AC3E}">
        <p14:creationId xmlns:p14="http://schemas.microsoft.com/office/powerpoint/2010/main" val="67556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18</a:t>
            </a:fld>
            <a:endParaRPr lang="en-US"/>
          </a:p>
        </p:txBody>
      </p:sp>
    </p:spTree>
    <p:extLst>
      <p:ext uri="{BB962C8B-B14F-4D97-AF65-F5344CB8AC3E}">
        <p14:creationId xmlns:p14="http://schemas.microsoft.com/office/powerpoint/2010/main" val="251653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19</a:t>
            </a:fld>
            <a:endParaRPr lang="en-US"/>
          </a:p>
        </p:txBody>
      </p:sp>
    </p:spTree>
    <p:extLst>
      <p:ext uri="{BB962C8B-B14F-4D97-AF65-F5344CB8AC3E}">
        <p14:creationId xmlns:p14="http://schemas.microsoft.com/office/powerpoint/2010/main" val="2964225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a:bodyPr>
          <a:lstStyle/>
          <a:p>
            <a:pPr marL="226899" indent="-226899">
              <a:defRPr/>
            </a:pPr>
            <a:endParaRPr lang="en-US" dirty="0"/>
          </a:p>
        </p:txBody>
      </p:sp>
      <p:sp>
        <p:nvSpPr>
          <p:cNvPr id="4" name="Slide Number Placeholder 3"/>
          <p:cNvSpPr>
            <a:spLocks noGrp="1"/>
          </p:cNvSpPr>
          <p:nvPr>
            <p:ph type="sldNum" sz="quarter" idx="5"/>
          </p:nvPr>
        </p:nvSpPr>
        <p:spPr/>
        <p:txBody>
          <a:bodyPr/>
          <a:lstStyle/>
          <a:p>
            <a:pPr>
              <a:defRPr/>
            </a:pPr>
            <a:fld id="{553D4B71-4056-45A9-B84D-CC51599BC1E4}" type="slidenum">
              <a:rPr lang="en-US" smtClean="0"/>
              <a:pPr>
                <a:defRPr/>
              </a:pPr>
              <a:t>20</a:t>
            </a:fld>
            <a:endParaRPr lang="en-US"/>
          </a:p>
        </p:txBody>
      </p:sp>
    </p:spTree>
    <p:extLst>
      <p:ext uri="{BB962C8B-B14F-4D97-AF65-F5344CB8AC3E}">
        <p14:creationId xmlns:p14="http://schemas.microsoft.com/office/powerpoint/2010/main" val="3913186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92778C5F-9B42-4FE8-9FC3-5A3900F5C235}" type="slidenum">
              <a:rPr lang="en-US" smtClean="0"/>
              <a:pPr>
                <a:defRPr/>
              </a:pPr>
              <a:t>21</a:t>
            </a:fld>
            <a:endParaRPr lang="en-US"/>
          </a:p>
        </p:txBody>
      </p:sp>
    </p:spTree>
    <p:extLst>
      <p:ext uri="{BB962C8B-B14F-4D97-AF65-F5344CB8AC3E}">
        <p14:creationId xmlns:p14="http://schemas.microsoft.com/office/powerpoint/2010/main" val="787600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92778C5F-9B42-4FE8-9FC3-5A3900F5C235}" type="slidenum">
              <a:rPr lang="en-US" smtClean="0"/>
              <a:pPr>
                <a:defRPr/>
              </a:pPr>
              <a:t>22</a:t>
            </a:fld>
            <a:endParaRPr lang="en-US"/>
          </a:p>
        </p:txBody>
      </p:sp>
    </p:spTree>
    <p:extLst>
      <p:ext uri="{BB962C8B-B14F-4D97-AF65-F5344CB8AC3E}">
        <p14:creationId xmlns:p14="http://schemas.microsoft.com/office/powerpoint/2010/main" val="3866234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92778C5F-9B42-4FE8-9FC3-5A3900F5C235}" type="slidenum">
              <a:rPr lang="en-US" smtClean="0"/>
              <a:pPr>
                <a:defRPr/>
              </a:pPr>
              <a:t>23</a:t>
            </a:fld>
            <a:endParaRPr lang="en-US"/>
          </a:p>
        </p:txBody>
      </p:sp>
    </p:spTree>
    <p:extLst>
      <p:ext uri="{BB962C8B-B14F-4D97-AF65-F5344CB8AC3E}">
        <p14:creationId xmlns:p14="http://schemas.microsoft.com/office/powerpoint/2010/main" val="429044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11005F80-89AD-4140-AE40-15D096C3E151}" type="slidenum">
              <a:rPr lang="en-US" smtClean="0"/>
              <a:pPr>
                <a:defRPr/>
              </a:pPr>
              <a:t>24</a:t>
            </a:fld>
            <a:endParaRPr lang="en-US"/>
          </a:p>
        </p:txBody>
      </p:sp>
    </p:spTree>
    <p:extLst>
      <p:ext uri="{BB962C8B-B14F-4D97-AF65-F5344CB8AC3E}">
        <p14:creationId xmlns:p14="http://schemas.microsoft.com/office/powerpoint/2010/main" val="37986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29</a:t>
            </a:fld>
            <a:endParaRPr lang="en-US"/>
          </a:p>
        </p:txBody>
      </p:sp>
    </p:spTree>
    <p:extLst>
      <p:ext uri="{BB962C8B-B14F-4D97-AF65-F5344CB8AC3E}">
        <p14:creationId xmlns:p14="http://schemas.microsoft.com/office/powerpoint/2010/main" val="142730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30</a:t>
            </a:fld>
            <a:endParaRPr lang="en-US"/>
          </a:p>
        </p:txBody>
      </p:sp>
    </p:spTree>
    <p:extLst>
      <p:ext uri="{BB962C8B-B14F-4D97-AF65-F5344CB8AC3E}">
        <p14:creationId xmlns:p14="http://schemas.microsoft.com/office/powerpoint/2010/main" val="282540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A2BCC46F-1436-1040-8843-F5268B6D2761}" type="slidenum">
              <a:rPr lang="en-US"/>
              <a:pPr/>
              <a:t>4</a:t>
            </a:fld>
            <a:endParaRPr lang="en-US"/>
          </a:p>
        </p:txBody>
      </p:sp>
      <p:sp>
        <p:nvSpPr>
          <p:cNvPr id="64515" name="Rectangle 1026"/>
          <p:cNvSpPr>
            <a:spLocks noGrp="1" noRot="1" noChangeAspect="1" noChangeArrowheads="1" noTextEdit="1"/>
          </p:cNvSpPr>
          <p:nvPr>
            <p:ph type="sldImg"/>
          </p:nvPr>
        </p:nvSpPr>
        <p:spPr>
          <a:ln/>
        </p:spPr>
      </p:sp>
      <p:sp>
        <p:nvSpPr>
          <p:cNvPr id="64516" name="Rectangle 1027"/>
          <p:cNvSpPr>
            <a:spLocks noGrp="1" noChangeArrowheads="1"/>
          </p:cNvSpPr>
          <p:nvPr>
            <p:ph type="body" idx="1"/>
          </p:nvPr>
        </p:nvSpPr>
        <p:spPr>
          <a:noFill/>
          <a:ln/>
        </p:spPr>
        <p:txBody>
          <a:bodyPr/>
          <a:lstStyle/>
          <a:p>
            <a:pPr>
              <a:lnSpc>
                <a:spcPct val="80000"/>
              </a:lnSpc>
            </a:pPr>
            <a:endParaRPr lang="en-US" dirty="0"/>
          </a:p>
        </p:txBody>
      </p:sp>
    </p:spTree>
    <p:extLst>
      <p:ext uri="{BB962C8B-B14F-4D97-AF65-F5344CB8AC3E}">
        <p14:creationId xmlns:p14="http://schemas.microsoft.com/office/powerpoint/2010/main" val="3477286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31</a:t>
            </a:fld>
            <a:endParaRPr lang="en-US"/>
          </a:p>
        </p:txBody>
      </p:sp>
    </p:spTree>
    <p:extLst>
      <p:ext uri="{BB962C8B-B14F-4D97-AF65-F5344CB8AC3E}">
        <p14:creationId xmlns:p14="http://schemas.microsoft.com/office/powerpoint/2010/main" val="1591897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32</a:t>
            </a:fld>
            <a:endParaRPr lang="en-US"/>
          </a:p>
        </p:txBody>
      </p:sp>
    </p:spTree>
    <p:extLst>
      <p:ext uri="{BB962C8B-B14F-4D97-AF65-F5344CB8AC3E}">
        <p14:creationId xmlns:p14="http://schemas.microsoft.com/office/powerpoint/2010/main" val="134665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33</a:t>
            </a:fld>
            <a:endParaRPr lang="en-US"/>
          </a:p>
        </p:txBody>
      </p:sp>
    </p:spTree>
    <p:extLst>
      <p:ext uri="{BB962C8B-B14F-4D97-AF65-F5344CB8AC3E}">
        <p14:creationId xmlns:p14="http://schemas.microsoft.com/office/powerpoint/2010/main" val="450207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1165F0A2-CAF6-4605-A252-8A4F9C91B8F6}" type="slidenum">
              <a:rPr lang="en-US" smtClean="0"/>
              <a:pPr>
                <a:defRPr/>
              </a:pPr>
              <a:t>34</a:t>
            </a:fld>
            <a:endParaRPr lang="en-US"/>
          </a:p>
        </p:txBody>
      </p:sp>
    </p:spTree>
    <p:extLst>
      <p:ext uri="{BB962C8B-B14F-4D97-AF65-F5344CB8AC3E}">
        <p14:creationId xmlns:p14="http://schemas.microsoft.com/office/powerpoint/2010/main" val="2917378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E051EF96-DF4E-4AFD-A317-032B3461BBFE}" type="slidenum">
              <a:rPr lang="en-US" smtClean="0"/>
              <a:pPr>
                <a:defRPr/>
              </a:pPr>
              <a:t>35</a:t>
            </a:fld>
            <a:endParaRPr lang="en-US"/>
          </a:p>
        </p:txBody>
      </p:sp>
    </p:spTree>
    <p:extLst>
      <p:ext uri="{BB962C8B-B14F-4D97-AF65-F5344CB8AC3E}">
        <p14:creationId xmlns:p14="http://schemas.microsoft.com/office/powerpoint/2010/main" val="3541813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38CCADC9-A8E4-41AC-8ED7-B708A2C664A9}" type="slidenum">
              <a:rPr lang="en-US" smtClean="0"/>
              <a:pPr>
                <a:defRPr/>
              </a:pPr>
              <a:t>36</a:t>
            </a:fld>
            <a:endParaRPr lang="en-US"/>
          </a:p>
        </p:txBody>
      </p:sp>
    </p:spTree>
    <p:extLst>
      <p:ext uri="{BB962C8B-B14F-4D97-AF65-F5344CB8AC3E}">
        <p14:creationId xmlns:p14="http://schemas.microsoft.com/office/powerpoint/2010/main" val="31916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pPr>
              <a:defRPr/>
            </a:pPr>
            <a:fld id="{0D988DC7-ADA1-4BFD-B13F-94ACE04C2E37}" type="slidenum">
              <a:rPr lang="en-US" smtClean="0"/>
              <a:pPr>
                <a:defRPr/>
              </a:pPr>
              <a:t>37</a:t>
            </a:fld>
            <a:endParaRPr lang="en-US"/>
          </a:p>
        </p:txBody>
      </p:sp>
    </p:spTree>
    <p:extLst>
      <p:ext uri="{BB962C8B-B14F-4D97-AF65-F5344CB8AC3E}">
        <p14:creationId xmlns:p14="http://schemas.microsoft.com/office/powerpoint/2010/main" val="428387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5D09FFC3-56A2-4A87-B5EE-9625AC6360D1}" type="slidenum">
              <a:rPr lang="en-US" smtClean="0"/>
              <a:pPr>
                <a:defRPr/>
              </a:pPr>
              <a:t>6</a:t>
            </a:fld>
            <a:endParaRPr lang="en-US"/>
          </a:p>
        </p:txBody>
      </p:sp>
    </p:spTree>
    <p:extLst>
      <p:ext uri="{BB962C8B-B14F-4D97-AF65-F5344CB8AC3E}">
        <p14:creationId xmlns:p14="http://schemas.microsoft.com/office/powerpoint/2010/main" val="2941405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173415" indent="-173415">
              <a:buFontTx/>
              <a:buChar char="-"/>
              <a:defRPr/>
            </a:pPr>
            <a:endParaRPr lang="en-US" dirty="0"/>
          </a:p>
        </p:txBody>
      </p:sp>
      <p:sp>
        <p:nvSpPr>
          <p:cNvPr id="4" name="Slide Number Placeholder 3"/>
          <p:cNvSpPr>
            <a:spLocks noGrp="1"/>
          </p:cNvSpPr>
          <p:nvPr>
            <p:ph type="sldNum" sz="quarter" idx="5"/>
          </p:nvPr>
        </p:nvSpPr>
        <p:spPr/>
        <p:txBody>
          <a:bodyPr/>
          <a:lstStyle/>
          <a:p>
            <a:pPr>
              <a:defRPr/>
            </a:pPr>
            <a:fld id="{8FE87D3F-6D03-49E7-B11E-0CB30CC4D05C}" type="slidenum">
              <a:rPr lang="en-US" smtClean="0"/>
              <a:pPr>
                <a:defRPr/>
              </a:pPr>
              <a:t>7</a:t>
            </a:fld>
            <a:endParaRPr lang="en-US"/>
          </a:p>
        </p:txBody>
      </p:sp>
    </p:spTree>
    <p:extLst>
      <p:ext uri="{BB962C8B-B14F-4D97-AF65-F5344CB8AC3E}">
        <p14:creationId xmlns:p14="http://schemas.microsoft.com/office/powerpoint/2010/main" val="46635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10</a:t>
            </a:fld>
            <a:endParaRPr lang="en-US"/>
          </a:p>
        </p:txBody>
      </p:sp>
    </p:spTree>
    <p:extLst>
      <p:ext uri="{BB962C8B-B14F-4D97-AF65-F5344CB8AC3E}">
        <p14:creationId xmlns:p14="http://schemas.microsoft.com/office/powerpoint/2010/main" val="38090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11</a:t>
            </a:fld>
            <a:endParaRPr lang="en-US"/>
          </a:p>
        </p:txBody>
      </p:sp>
    </p:spTree>
    <p:extLst>
      <p:ext uri="{BB962C8B-B14F-4D97-AF65-F5344CB8AC3E}">
        <p14:creationId xmlns:p14="http://schemas.microsoft.com/office/powerpoint/2010/main" val="271676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420D3B3-619B-48C3-8E3B-FE67D6D3BE73}" type="slidenum">
              <a:rPr lang="en-US" smtClean="0"/>
              <a:pPr>
                <a:defRPr/>
              </a:pPr>
              <a:t>12</a:t>
            </a:fld>
            <a:endParaRPr lang="en-US"/>
          </a:p>
        </p:txBody>
      </p:sp>
    </p:spTree>
    <p:extLst>
      <p:ext uri="{BB962C8B-B14F-4D97-AF65-F5344CB8AC3E}">
        <p14:creationId xmlns:p14="http://schemas.microsoft.com/office/powerpoint/2010/main" val="1981083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A776F4A2-AB81-4C95-A80C-F594ACE539A5}" type="slidenum">
              <a:rPr lang="en-US" smtClean="0"/>
              <a:pPr>
                <a:defRPr/>
              </a:pPr>
              <a:t>13</a:t>
            </a:fld>
            <a:endParaRPr lang="en-US"/>
          </a:p>
        </p:txBody>
      </p:sp>
    </p:spTree>
    <p:extLst>
      <p:ext uri="{BB962C8B-B14F-4D97-AF65-F5344CB8AC3E}">
        <p14:creationId xmlns:p14="http://schemas.microsoft.com/office/powerpoint/2010/main" val="394415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AF7BE6FB-9384-EA4D-A110-18C0E9FBB4D1}" type="slidenum">
              <a:rPr lang="en-US"/>
              <a:pPr/>
              <a:t>14</a:t>
            </a:fld>
            <a:endParaRPr lang="en-US"/>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02074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B01EAD0-8488-4349-B257-2E65008B6ABD}"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25247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3659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081977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F1EA7312-6DDB-E54E-ADF2-CBB5BB50A9F9}" type="slidenum">
              <a:rPr lang="en-US"/>
              <a:pPr>
                <a:defRPr/>
              </a:pPr>
              <a:t>‹#›</a:t>
            </a:fld>
            <a:endParaRPr lang="en-US"/>
          </a:p>
        </p:txBody>
      </p:sp>
    </p:spTree>
    <p:extLst>
      <p:ext uri="{BB962C8B-B14F-4D97-AF65-F5344CB8AC3E}">
        <p14:creationId xmlns:p14="http://schemas.microsoft.com/office/powerpoint/2010/main" val="195552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145444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1EAD0-8488-4349-B257-2E65008B6ABD}" type="datetimeFigureOut">
              <a:rPr lang="en-US" smtClean="0"/>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051155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01EAD0-8488-4349-B257-2E65008B6ABD}"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27687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01EAD0-8488-4349-B257-2E65008B6ABD}" type="datetimeFigureOut">
              <a:rPr lang="en-US" smtClean="0"/>
              <a:t>10/27/2021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13008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01EAD0-8488-4349-B257-2E65008B6ABD}" type="datetimeFigureOut">
              <a:rPr lang="en-US" smtClean="0"/>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61359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1EAD0-8488-4349-B257-2E65008B6ABD}" type="datetimeFigureOut">
              <a:rPr lang="en-US" smtClean="0"/>
              <a:t>10/27/2021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55363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1EAD0-8488-4349-B257-2E65008B6ABD}"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219479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1EAD0-8488-4349-B257-2E65008B6ABD}" type="datetimeFigureOut">
              <a:rPr lang="en-US" smtClean="0"/>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25479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1EAD0-8488-4349-B257-2E65008B6ABD}" type="datetimeFigureOut">
              <a:rPr lang="en-US" smtClean="0"/>
              <a:t>10/27/2021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3108C-F13E-0E40-9BD3-7B7B373B170C}" type="slidenum">
              <a:rPr lang="en-US" smtClean="0"/>
              <a:t>‹#›</a:t>
            </a:fld>
            <a:endParaRPr lang="en-US"/>
          </a:p>
        </p:txBody>
      </p:sp>
    </p:spTree>
    <p:extLst>
      <p:ext uri="{BB962C8B-B14F-4D97-AF65-F5344CB8AC3E}">
        <p14:creationId xmlns:p14="http://schemas.microsoft.com/office/powerpoint/2010/main" val="3320053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chart" Target="../charts/char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Now we have the data… how do we analyze it?</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554295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Roman" panose="02000503020000020003" pitchFamily="2" charset="0"/>
              </a:rPr>
              <a:t>The Characteristics of a Relationship</a:t>
            </a:r>
          </a:p>
        </p:txBody>
      </p:sp>
      <p:sp>
        <p:nvSpPr>
          <p:cNvPr id="3" name="Content Placeholder 2"/>
          <p:cNvSpPr>
            <a:spLocks noGrp="1"/>
          </p:cNvSpPr>
          <p:nvPr>
            <p:ph idx="1"/>
          </p:nvPr>
        </p:nvSpPr>
        <p:spPr>
          <a:xfrm>
            <a:off x="457200" y="1524000"/>
            <a:ext cx="8229600" cy="4876800"/>
          </a:xfrm>
        </p:spPr>
        <p:txBody>
          <a:bodyPr/>
          <a:lstStyle/>
          <a:p>
            <a:pPr marL="685800" indent="-457200">
              <a:buAutoNum type="arabicPeriod"/>
            </a:pPr>
            <a:r>
              <a:rPr lang="en-US" b="1" dirty="0">
                <a:solidFill>
                  <a:schemeClr val="tx2"/>
                </a:solidFill>
              </a:rPr>
              <a:t>The direction </a:t>
            </a:r>
            <a:r>
              <a:rPr lang="en-US" dirty="0">
                <a:solidFill>
                  <a:schemeClr val="tx2"/>
                </a:solidFill>
              </a:rPr>
              <a:t>(“+” or “-”)</a:t>
            </a:r>
            <a:r>
              <a:rPr lang="en-US" dirty="0"/>
              <a:t> </a:t>
            </a:r>
          </a:p>
        </p:txBody>
      </p:sp>
      <p:pic>
        <p:nvPicPr>
          <p:cNvPr id="5" name="Picture 4" descr="15p512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71" y="2638263"/>
            <a:ext cx="6913558" cy="30591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7142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Roman" panose="02000503020000020003" pitchFamily="2" charset="0"/>
              </a:rPr>
              <a:t>The Characteristics of a Relationship</a:t>
            </a:r>
          </a:p>
        </p:txBody>
      </p:sp>
      <p:sp>
        <p:nvSpPr>
          <p:cNvPr id="3" name="Content Placeholder 2"/>
          <p:cNvSpPr>
            <a:spLocks noGrp="1"/>
          </p:cNvSpPr>
          <p:nvPr>
            <p:ph idx="1"/>
          </p:nvPr>
        </p:nvSpPr>
        <p:spPr/>
        <p:txBody>
          <a:bodyPr/>
          <a:lstStyle/>
          <a:p>
            <a:pPr marL="457200" indent="-457200">
              <a:buAutoNum type="arabicPeriod"/>
            </a:pPr>
            <a:r>
              <a:rPr lang="en-US" dirty="0"/>
              <a:t>The direction</a:t>
            </a:r>
          </a:p>
          <a:p>
            <a:pPr marL="457200" indent="-457200">
              <a:buAutoNum type="arabicPeriod"/>
            </a:pPr>
            <a:r>
              <a:rPr lang="en-US" b="1" dirty="0">
                <a:solidFill>
                  <a:schemeClr val="tx2"/>
                </a:solidFill>
              </a:rPr>
              <a:t>The form</a:t>
            </a:r>
            <a:r>
              <a:rPr lang="en-US" dirty="0">
                <a:solidFill>
                  <a:schemeClr val="tx2"/>
                </a:solidFill>
              </a:rPr>
              <a:t> (linear vs. curvilinear)</a:t>
            </a:r>
            <a:endParaRPr lang="en-US" b="1" dirty="0">
              <a:solidFill>
                <a:schemeClr val="tx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3290278"/>
            <a:ext cx="6638923" cy="32517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686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AutoNum type="arabicPeriod"/>
            </a:pPr>
            <a:r>
              <a:rPr lang="en-US" dirty="0"/>
              <a:t>The direction</a:t>
            </a:r>
          </a:p>
          <a:p>
            <a:pPr marL="457200" indent="-457200">
              <a:buAutoNum type="arabicPeriod"/>
            </a:pPr>
            <a:r>
              <a:rPr lang="en-US" dirty="0"/>
              <a:t>The form</a:t>
            </a:r>
          </a:p>
          <a:p>
            <a:pPr marL="457200" indent="-457200">
              <a:buAutoNum type="arabicPeriod"/>
            </a:pPr>
            <a:r>
              <a:rPr lang="en-US" b="1" dirty="0">
                <a:solidFill>
                  <a:schemeClr val="tx2"/>
                </a:solidFill>
              </a:rPr>
              <a:t>The strength</a:t>
            </a:r>
          </a:p>
          <a:p>
            <a:pPr lvl="1">
              <a:buFont typeface="Arial" panose="020B0604020202020204" pitchFamily="34" charset="0"/>
              <a:buChar char="•"/>
            </a:pPr>
            <a:r>
              <a:rPr lang="en-US" dirty="0">
                <a:solidFill>
                  <a:schemeClr val="tx2"/>
                </a:solidFill>
              </a:rPr>
              <a:t>0.01 (very weak) to .99 (very strong)</a:t>
            </a:r>
          </a:p>
          <a:p>
            <a:pPr lvl="1">
              <a:buFont typeface="Arial" panose="020B0604020202020204" pitchFamily="34" charset="0"/>
              <a:buChar char="•"/>
            </a:pPr>
            <a:r>
              <a:rPr lang="en-US" dirty="0">
                <a:solidFill>
                  <a:schemeClr val="tx2"/>
                </a:solidFill>
              </a:rPr>
              <a:t>1.00 = perfect correlation</a:t>
            </a:r>
          </a:p>
          <a:p>
            <a:pPr lvl="1">
              <a:buFont typeface="Arial" panose="020B0604020202020204" pitchFamily="34" charset="0"/>
              <a:buChar char="•"/>
            </a:pPr>
            <a:r>
              <a:rPr lang="en-US" dirty="0">
                <a:solidFill>
                  <a:schemeClr val="tx2"/>
                </a:solidFill>
              </a:rPr>
              <a:t>0.00 = no correlation</a:t>
            </a:r>
          </a:p>
        </p:txBody>
      </p:sp>
      <p:pic>
        <p:nvPicPr>
          <p:cNvPr id="8" name="Picture 7" descr="15p513_f04"/>
          <p:cNvPicPr>
            <a:picLocks noChangeAspect="1" noChangeArrowheads="1"/>
          </p:cNvPicPr>
          <p:nvPr/>
        </p:nvPicPr>
        <p:blipFill>
          <a:blip r:embed="rId3" cstate="print">
            <a:extLst>
              <a:ext uri="{28A0092B-C50C-407E-A947-70E740481C1C}">
                <a14:useLocalDpi xmlns:a14="http://schemas.microsoft.com/office/drawing/2010/main" val="0"/>
              </a:ext>
            </a:extLst>
          </a:blip>
          <a:srcRect t="54718" r="57256"/>
          <a:stretch>
            <a:fillRect/>
          </a:stretch>
        </p:blipFill>
        <p:spPr bwMode="auto">
          <a:xfrm>
            <a:off x="1635171" y="4970161"/>
            <a:ext cx="2429252" cy="184802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US" dirty="0">
                <a:latin typeface="Avenir Roman" panose="02000503020000020003" pitchFamily="2" charset="0"/>
              </a:rPr>
              <a:t>The Characteristics of a Relationship</a:t>
            </a:r>
          </a:p>
        </p:txBody>
      </p:sp>
      <p:pic>
        <p:nvPicPr>
          <p:cNvPr id="6" name="Picture 5" descr="15p513_f04"/>
          <p:cNvPicPr>
            <a:picLocks noChangeAspect="1" noChangeArrowheads="1"/>
          </p:cNvPicPr>
          <p:nvPr/>
        </p:nvPicPr>
        <p:blipFill>
          <a:blip r:embed="rId3" cstate="print">
            <a:extLst>
              <a:ext uri="{28A0092B-C50C-407E-A947-70E740481C1C}">
                <a14:useLocalDpi xmlns:a14="http://schemas.microsoft.com/office/drawing/2010/main" val="0"/>
              </a:ext>
            </a:extLst>
          </a:blip>
          <a:srcRect l="58037" t="54718"/>
          <a:stretch>
            <a:fillRect/>
          </a:stretch>
        </p:blipFill>
        <p:spPr bwMode="auto">
          <a:xfrm>
            <a:off x="4670380" y="4970161"/>
            <a:ext cx="2384855" cy="18480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ounded Rectangle 4"/>
          <p:cNvSpPr/>
          <p:nvPr/>
        </p:nvSpPr>
        <p:spPr>
          <a:xfrm>
            <a:off x="457200" y="5484465"/>
            <a:ext cx="976183" cy="824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Strong positive correlation</a:t>
            </a:r>
          </a:p>
        </p:txBody>
      </p:sp>
      <p:sp>
        <p:nvSpPr>
          <p:cNvPr id="7" name="Rounded Rectangle 6"/>
          <p:cNvSpPr/>
          <p:nvPr/>
        </p:nvSpPr>
        <p:spPr>
          <a:xfrm>
            <a:off x="7323420" y="5393184"/>
            <a:ext cx="976183" cy="824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Weak negative correlation</a:t>
            </a:r>
          </a:p>
        </p:txBody>
      </p:sp>
    </p:spTree>
    <p:extLst>
      <p:ext uri="{BB962C8B-B14F-4D97-AF65-F5344CB8AC3E}">
        <p14:creationId xmlns:p14="http://schemas.microsoft.com/office/powerpoint/2010/main" val="411582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3488" t="21429" r="11897" b="14285"/>
          <a:stretch>
            <a:fillRect/>
          </a:stretch>
        </p:blipFill>
        <p:spPr bwMode="auto">
          <a:xfrm>
            <a:off x="533400" y="457200"/>
            <a:ext cx="8077200" cy="2247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ontent Placeholder 9"/>
          <p:cNvSpPr>
            <a:spLocks noGrp="1"/>
          </p:cNvSpPr>
          <p:nvPr>
            <p:ph idx="1"/>
          </p:nvPr>
        </p:nvSpPr>
        <p:spPr>
          <a:xfrm>
            <a:off x="457200" y="2895600"/>
            <a:ext cx="8229600" cy="990600"/>
          </a:xfrm>
        </p:spPr>
        <p:txBody>
          <a:bodyPr/>
          <a:lstStyle/>
          <a:p>
            <a:r>
              <a:rPr lang="en-US" dirty="0"/>
              <a:t>If you have a correlation coefficient of </a:t>
            </a:r>
            <a:r>
              <a:rPr lang="en-US" dirty="0">
                <a:latin typeface="Gulim"/>
                <a:ea typeface="Gulim"/>
              </a:rPr>
              <a:t>±1.00:</a:t>
            </a:r>
            <a:endParaRPr lang="en-US" dirty="0"/>
          </a:p>
        </p:txBody>
      </p:sp>
      <p:pic>
        <p:nvPicPr>
          <p:cNvPr id="12" name="Picture 4" descr="coz23425_1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23768" y="3429000"/>
            <a:ext cx="7383463" cy="2857500"/>
          </a:xfrm>
          <a:prstGeom prst="rect">
            <a:avLst/>
          </a:prstGeom>
          <a:noFill/>
        </p:spPr>
      </p:pic>
    </p:spTree>
    <p:extLst>
      <p:ext uri="{BB962C8B-B14F-4D97-AF65-F5344CB8AC3E}">
        <p14:creationId xmlns:p14="http://schemas.microsoft.com/office/powerpoint/2010/main" val="1630126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963379" y="906828"/>
            <a:ext cx="1274763" cy="457200"/>
          </a:xfrm>
          <a:prstGeom prst="rect">
            <a:avLst/>
          </a:prstGeom>
          <a:noFill/>
          <a:ln w="9525">
            <a:noFill/>
            <a:miter lim="800000"/>
            <a:headEnd/>
            <a:tailEnd/>
          </a:ln>
        </p:spPr>
        <p:txBody>
          <a:bodyPr wrap="none">
            <a:prstTxWarp prst="textNoShape">
              <a:avLst/>
            </a:prstTxWarp>
            <a:spAutoFit/>
          </a:bodyPr>
          <a:lstStyle/>
          <a:p>
            <a:pPr algn="l"/>
            <a:r>
              <a:rPr lang="en-US" sz="2400" u="sng" dirty="0">
                <a:latin typeface="Avenir Book"/>
                <a:cs typeface="Avenir Book"/>
              </a:rPr>
              <a:t>Positive</a:t>
            </a:r>
          </a:p>
        </p:txBody>
      </p:sp>
      <p:sp>
        <p:nvSpPr>
          <p:cNvPr id="675845" name="Text Box 5"/>
          <p:cNvSpPr txBox="1">
            <a:spLocks noChangeArrowheads="1"/>
          </p:cNvSpPr>
          <p:nvPr/>
        </p:nvSpPr>
        <p:spPr bwMode="auto">
          <a:xfrm>
            <a:off x="6820502" y="904596"/>
            <a:ext cx="1438535" cy="461665"/>
          </a:xfrm>
          <a:prstGeom prst="rect">
            <a:avLst/>
          </a:prstGeom>
          <a:noFill/>
          <a:ln w="9525">
            <a:noFill/>
            <a:miter lim="800000"/>
            <a:headEnd/>
            <a:tailEnd/>
          </a:ln>
        </p:spPr>
        <p:txBody>
          <a:bodyPr wrap="none">
            <a:prstTxWarp prst="textNoShape">
              <a:avLst/>
            </a:prstTxWarp>
            <a:spAutoFit/>
          </a:bodyPr>
          <a:lstStyle/>
          <a:p>
            <a:pPr algn="l"/>
            <a:r>
              <a:rPr lang="en-US" sz="2400" u="sng" dirty="0">
                <a:latin typeface="Avenir Book"/>
                <a:cs typeface="Avenir Book"/>
              </a:rPr>
              <a:t>Negative</a:t>
            </a:r>
          </a:p>
        </p:txBody>
      </p:sp>
      <p:grpSp>
        <p:nvGrpSpPr>
          <p:cNvPr id="65542" name="Group 6"/>
          <p:cNvGrpSpPr>
            <a:grpSpLocks/>
          </p:cNvGrpSpPr>
          <p:nvPr/>
        </p:nvGrpSpPr>
        <p:grpSpPr bwMode="auto">
          <a:xfrm>
            <a:off x="326596" y="1682211"/>
            <a:ext cx="2454246" cy="1866901"/>
            <a:chOff x="17" y="1246"/>
            <a:chExt cx="1830" cy="1176"/>
          </a:xfrm>
        </p:grpSpPr>
        <p:sp>
          <p:nvSpPr>
            <p:cNvPr id="65849" name="Text Box 7"/>
            <p:cNvSpPr txBox="1">
              <a:spLocks noChangeArrowheads="1"/>
            </p:cNvSpPr>
            <p:nvPr/>
          </p:nvSpPr>
          <p:spPr bwMode="auto">
            <a:xfrm>
              <a:off x="1172" y="1915"/>
              <a:ext cx="592" cy="252"/>
            </a:xfrm>
            <a:prstGeom prst="rect">
              <a:avLst/>
            </a:prstGeom>
            <a:noFill/>
            <a:ln w="9525">
              <a:noFill/>
              <a:miter lim="800000"/>
              <a:headEnd/>
              <a:tailEnd/>
            </a:ln>
          </p:spPr>
          <p:txBody>
            <a:bodyPr wrap="none">
              <a:prstTxWarp prst="textNoShape">
                <a:avLst/>
              </a:prstTxWarp>
              <a:spAutoFit/>
            </a:bodyPr>
            <a:lstStyle/>
            <a:p>
              <a:pPr algn="l"/>
              <a:r>
                <a:rPr lang="en-US" sz="2000" dirty="0">
                  <a:latin typeface="Avenir Book"/>
                  <a:cs typeface="Avenir Book"/>
                </a:rPr>
                <a:t>r = 0.8</a:t>
              </a:r>
            </a:p>
          </p:txBody>
        </p:sp>
        <p:sp>
          <p:nvSpPr>
            <p:cNvPr id="65850" name="Line 8"/>
            <p:cNvSpPr>
              <a:spLocks noChangeShapeType="1"/>
            </p:cNvSpPr>
            <p:nvPr/>
          </p:nvSpPr>
          <p:spPr bwMode="auto">
            <a:xfrm>
              <a:off x="181" y="1299"/>
              <a:ext cx="1" cy="994"/>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1" name="Line 9"/>
            <p:cNvSpPr>
              <a:spLocks noChangeShapeType="1"/>
            </p:cNvSpPr>
            <p:nvPr/>
          </p:nvSpPr>
          <p:spPr bwMode="auto">
            <a:xfrm>
              <a:off x="169" y="2293"/>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2" name="Line 10"/>
            <p:cNvSpPr>
              <a:spLocks noChangeShapeType="1"/>
            </p:cNvSpPr>
            <p:nvPr/>
          </p:nvSpPr>
          <p:spPr bwMode="auto">
            <a:xfrm>
              <a:off x="77" y="2126"/>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3" name="Line 11"/>
            <p:cNvSpPr>
              <a:spLocks noChangeShapeType="1"/>
            </p:cNvSpPr>
            <p:nvPr/>
          </p:nvSpPr>
          <p:spPr bwMode="auto">
            <a:xfrm>
              <a:off x="77" y="1960"/>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4" name="Line 12"/>
            <p:cNvSpPr>
              <a:spLocks noChangeShapeType="1"/>
            </p:cNvSpPr>
            <p:nvPr/>
          </p:nvSpPr>
          <p:spPr bwMode="auto">
            <a:xfrm>
              <a:off x="77" y="1797"/>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5" name="Line 13"/>
            <p:cNvSpPr>
              <a:spLocks noChangeShapeType="1"/>
            </p:cNvSpPr>
            <p:nvPr/>
          </p:nvSpPr>
          <p:spPr bwMode="auto">
            <a:xfrm>
              <a:off x="77" y="1631"/>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6" name="Line 14"/>
            <p:cNvSpPr>
              <a:spLocks noChangeShapeType="1"/>
            </p:cNvSpPr>
            <p:nvPr/>
          </p:nvSpPr>
          <p:spPr bwMode="auto">
            <a:xfrm>
              <a:off x="77" y="1465"/>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7" name="Line 15"/>
            <p:cNvSpPr>
              <a:spLocks noChangeShapeType="1"/>
            </p:cNvSpPr>
            <p:nvPr/>
          </p:nvSpPr>
          <p:spPr bwMode="auto">
            <a:xfrm>
              <a:off x="399" y="1246"/>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8" name="Line 16"/>
            <p:cNvSpPr>
              <a:spLocks noChangeShapeType="1"/>
            </p:cNvSpPr>
            <p:nvPr/>
          </p:nvSpPr>
          <p:spPr bwMode="auto">
            <a:xfrm>
              <a:off x="181" y="2293"/>
              <a:ext cx="1648"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59" name="Line 17"/>
            <p:cNvSpPr>
              <a:spLocks noChangeShapeType="1"/>
            </p:cNvSpPr>
            <p:nvPr/>
          </p:nvSpPr>
          <p:spPr bwMode="auto">
            <a:xfrm flipV="1">
              <a:off x="181"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0" name="Line 18"/>
            <p:cNvSpPr>
              <a:spLocks noChangeShapeType="1"/>
            </p:cNvSpPr>
            <p:nvPr/>
          </p:nvSpPr>
          <p:spPr bwMode="auto">
            <a:xfrm flipV="1">
              <a:off x="375"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1" name="Line 19"/>
            <p:cNvSpPr>
              <a:spLocks noChangeShapeType="1"/>
            </p:cNvSpPr>
            <p:nvPr/>
          </p:nvSpPr>
          <p:spPr bwMode="auto">
            <a:xfrm flipV="1">
              <a:off x="535"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2" name="Line 20"/>
            <p:cNvSpPr>
              <a:spLocks noChangeShapeType="1"/>
            </p:cNvSpPr>
            <p:nvPr/>
          </p:nvSpPr>
          <p:spPr bwMode="auto">
            <a:xfrm flipV="1">
              <a:off x="695"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3" name="Line 21"/>
            <p:cNvSpPr>
              <a:spLocks noChangeShapeType="1"/>
            </p:cNvSpPr>
            <p:nvPr/>
          </p:nvSpPr>
          <p:spPr bwMode="auto">
            <a:xfrm flipV="1">
              <a:off x="854"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4" name="Line 22"/>
            <p:cNvSpPr>
              <a:spLocks noChangeShapeType="1"/>
            </p:cNvSpPr>
            <p:nvPr/>
          </p:nvSpPr>
          <p:spPr bwMode="auto">
            <a:xfrm flipV="1">
              <a:off x="1017"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5" name="Line 23"/>
            <p:cNvSpPr>
              <a:spLocks noChangeShapeType="1"/>
            </p:cNvSpPr>
            <p:nvPr/>
          </p:nvSpPr>
          <p:spPr bwMode="auto">
            <a:xfrm flipV="1">
              <a:off x="1177"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6" name="Line 24"/>
            <p:cNvSpPr>
              <a:spLocks noChangeShapeType="1"/>
            </p:cNvSpPr>
            <p:nvPr/>
          </p:nvSpPr>
          <p:spPr bwMode="auto">
            <a:xfrm flipV="1">
              <a:off x="1337"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7" name="Line 25"/>
            <p:cNvSpPr>
              <a:spLocks noChangeShapeType="1"/>
            </p:cNvSpPr>
            <p:nvPr/>
          </p:nvSpPr>
          <p:spPr bwMode="auto">
            <a:xfrm flipV="1">
              <a:off x="1497" y="2293"/>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8" name="Line 26"/>
            <p:cNvSpPr>
              <a:spLocks noChangeShapeType="1"/>
            </p:cNvSpPr>
            <p:nvPr/>
          </p:nvSpPr>
          <p:spPr bwMode="auto">
            <a:xfrm flipV="1">
              <a:off x="1657"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69" name="Line 27"/>
            <p:cNvSpPr>
              <a:spLocks noChangeShapeType="1"/>
            </p:cNvSpPr>
            <p:nvPr/>
          </p:nvSpPr>
          <p:spPr bwMode="auto">
            <a:xfrm flipV="1">
              <a:off x="1817"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70" name="Rectangle 28"/>
            <p:cNvSpPr>
              <a:spLocks noChangeArrowheads="1"/>
            </p:cNvSpPr>
            <p:nvPr/>
          </p:nvSpPr>
          <p:spPr bwMode="auto">
            <a:xfrm>
              <a:off x="62" y="226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871" name="Rectangle 29"/>
            <p:cNvSpPr>
              <a:spLocks noChangeArrowheads="1"/>
            </p:cNvSpPr>
            <p:nvPr/>
          </p:nvSpPr>
          <p:spPr bwMode="auto">
            <a:xfrm>
              <a:off x="18" y="2103"/>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15</a:t>
              </a:r>
              <a:endParaRPr lang="en-US" sz="2400" dirty="0">
                <a:latin typeface="Avenir Book"/>
                <a:cs typeface="Avenir Book"/>
              </a:endParaRPr>
            </a:p>
          </p:txBody>
        </p:sp>
        <p:sp>
          <p:nvSpPr>
            <p:cNvPr id="65872" name="Rectangle 30"/>
            <p:cNvSpPr>
              <a:spLocks noChangeArrowheads="1"/>
            </p:cNvSpPr>
            <p:nvPr/>
          </p:nvSpPr>
          <p:spPr bwMode="auto">
            <a:xfrm>
              <a:off x="18" y="1937"/>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30</a:t>
              </a:r>
              <a:endParaRPr lang="en-US" sz="2400" dirty="0">
                <a:latin typeface="Avenir Book"/>
                <a:cs typeface="Avenir Book"/>
              </a:endParaRPr>
            </a:p>
          </p:txBody>
        </p:sp>
        <p:sp>
          <p:nvSpPr>
            <p:cNvPr id="65873" name="Rectangle 31"/>
            <p:cNvSpPr>
              <a:spLocks noChangeArrowheads="1"/>
            </p:cNvSpPr>
            <p:nvPr/>
          </p:nvSpPr>
          <p:spPr bwMode="auto">
            <a:xfrm>
              <a:off x="18" y="1773"/>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45</a:t>
              </a:r>
              <a:endParaRPr lang="en-US" sz="2400">
                <a:latin typeface="Avenir Book"/>
                <a:cs typeface="Avenir Book"/>
              </a:endParaRPr>
            </a:p>
          </p:txBody>
        </p:sp>
        <p:sp>
          <p:nvSpPr>
            <p:cNvPr id="65874" name="Rectangle 32"/>
            <p:cNvSpPr>
              <a:spLocks noChangeArrowheads="1"/>
            </p:cNvSpPr>
            <p:nvPr/>
          </p:nvSpPr>
          <p:spPr bwMode="auto">
            <a:xfrm>
              <a:off x="18" y="1607"/>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60</a:t>
              </a:r>
              <a:endParaRPr lang="en-US" sz="2400">
                <a:latin typeface="Avenir Book"/>
                <a:cs typeface="Avenir Book"/>
              </a:endParaRPr>
            </a:p>
          </p:txBody>
        </p:sp>
        <p:sp>
          <p:nvSpPr>
            <p:cNvPr id="65875" name="Rectangle 33"/>
            <p:cNvSpPr>
              <a:spLocks noChangeArrowheads="1"/>
            </p:cNvSpPr>
            <p:nvPr/>
          </p:nvSpPr>
          <p:spPr bwMode="auto">
            <a:xfrm>
              <a:off x="18" y="144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75</a:t>
              </a:r>
              <a:endParaRPr lang="en-US" sz="2400">
                <a:latin typeface="Avenir Book"/>
                <a:cs typeface="Avenir Book"/>
              </a:endParaRPr>
            </a:p>
          </p:txBody>
        </p:sp>
        <p:sp>
          <p:nvSpPr>
            <p:cNvPr id="65876" name="Rectangle 34"/>
            <p:cNvSpPr>
              <a:spLocks noChangeArrowheads="1"/>
            </p:cNvSpPr>
            <p:nvPr/>
          </p:nvSpPr>
          <p:spPr bwMode="auto">
            <a:xfrm>
              <a:off x="17" y="127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90</a:t>
              </a:r>
              <a:endParaRPr lang="en-US" sz="2400">
                <a:latin typeface="Avenir Book"/>
                <a:cs typeface="Avenir Book"/>
              </a:endParaRPr>
            </a:p>
          </p:txBody>
        </p:sp>
        <p:sp>
          <p:nvSpPr>
            <p:cNvPr id="65877" name="Rectangle 35"/>
            <p:cNvSpPr>
              <a:spLocks noChangeArrowheads="1"/>
            </p:cNvSpPr>
            <p:nvPr/>
          </p:nvSpPr>
          <p:spPr bwMode="auto">
            <a:xfrm>
              <a:off x="324" y="232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a:t>
              </a:r>
              <a:endParaRPr lang="en-US" sz="2400">
                <a:latin typeface="Avenir Book"/>
                <a:cs typeface="Avenir Book"/>
              </a:endParaRPr>
            </a:p>
          </p:txBody>
        </p:sp>
        <p:sp>
          <p:nvSpPr>
            <p:cNvPr id="65878" name="Rectangle 36"/>
            <p:cNvSpPr>
              <a:spLocks noChangeArrowheads="1"/>
            </p:cNvSpPr>
            <p:nvPr/>
          </p:nvSpPr>
          <p:spPr bwMode="auto">
            <a:xfrm>
              <a:off x="485" y="232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4</a:t>
              </a:r>
              <a:endParaRPr lang="en-US" sz="2400" dirty="0">
                <a:latin typeface="Avenir Book"/>
                <a:cs typeface="Avenir Book"/>
              </a:endParaRPr>
            </a:p>
          </p:txBody>
        </p:sp>
        <p:sp>
          <p:nvSpPr>
            <p:cNvPr id="65879" name="Rectangle 37"/>
            <p:cNvSpPr>
              <a:spLocks noChangeArrowheads="1"/>
            </p:cNvSpPr>
            <p:nvPr/>
          </p:nvSpPr>
          <p:spPr bwMode="auto">
            <a:xfrm>
              <a:off x="644" y="232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a:t>
              </a:r>
              <a:endParaRPr lang="en-US" sz="2400">
                <a:latin typeface="Avenir Book"/>
                <a:cs typeface="Avenir Book"/>
              </a:endParaRPr>
            </a:p>
          </p:txBody>
        </p:sp>
        <p:sp>
          <p:nvSpPr>
            <p:cNvPr id="65880" name="Rectangle 38"/>
            <p:cNvSpPr>
              <a:spLocks noChangeArrowheads="1"/>
            </p:cNvSpPr>
            <p:nvPr/>
          </p:nvSpPr>
          <p:spPr bwMode="auto">
            <a:xfrm>
              <a:off x="808" y="232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8</a:t>
              </a:r>
              <a:endParaRPr lang="en-US" sz="2400">
                <a:latin typeface="Avenir Book"/>
                <a:cs typeface="Avenir Book"/>
              </a:endParaRPr>
            </a:p>
          </p:txBody>
        </p:sp>
        <p:sp>
          <p:nvSpPr>
            <p:cNvPr id="65881" name="Rectangle 39"/>
            <p:cNvSpPr>
              <a:spLocks noChangeArrowheads="1"/>
            </p:cNvSpPr>
            <p:nvPr/>
          </p:nvSpPr>
          <p:spPr bwMode="auto">
            <a:xfrm>
              <a:off x="954"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10</a:t>
              </a:r>
              <a:endParaRPr lang="en-US" sz="2400">
                <a:latin typeface="Avenir Book"/>
                <a:cs typeface="Avenir Book"/>
              </a:endParaRPr>
            </a:p>
          </p:txBody>
        </p:sp>
        <p:sp>
          <p:nvSpPr>
            <p:cNvPr id="65882" name="Rectangle 40"/>
            <p:cNvSpPr>
              <a:spLocks noChangeArrowheads="1"/>
            </p:cNvSpPr>
            <p:nvPr/>
          </p:nvSpPr>
          <p:spPr bwMode="auto">
            <a:xfrm>
              <a:off x="1118"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12</a:t>
              </a:r>
              <a:endParaRPr lang="en-US" sz="2400">
                <a:latin typeface="Avenir Book"/>
                <a:cs typeface="Avenir Book"/>
              </a:endParaRPr>
            </a:p>
          </p:txBody>
        </p:sp>
        <p:sp>
          <p:nvSpPr>
            <p:cNvPr id="65883" name="Rectangle 41"/>
            <p:cNvSpPr>
              <a:spLocks noChangeArrowheads="1"/>
            </p:cNvSpPr>
            <p:nvPr/>
          </p:nvSpPr>
          <p:spPr bwMode="auto">
            <a:xfrm>
              <a:off x="1276"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14</a:t>
              </a:r>
              <a:endParaRPr lang="en-US" sz="2400" dirty="0">
                <a:latin typeface="Avenir Book"/>
                <a:cs typeface="Avenir Book"/>
              </a:endParaRPr>
            </a:p>
          </p:txBody>
        </p:sp>
        <p:sp>
          <p:nvSpPr>
            <p:cNvPr id="65884" name="Rectangle 42"/>
            <p:cNvSpPr>
              <a:spLocks noChangeArrowheads="1"/>
            </p:cNvSpPr>
            <p:nvPr/>
          </p:nvSpPr>
          <p:spPr bwMode="auto">
            <a:xfrm>
              <a:off x="1439"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16</a:t>
              </a:r>
              <a:endParaRPr lang="en-US" sz="2400">
                <a:latin typeface="Avenir Book"/>
                <a:cs typeface="Avenir Book"/>
              </a:endParaRPr>
            </a:p>
          </p:txBody>
        </p:sp>
        <p:sp>
          <p:nvSpPr>
            <p:cNvPr id="65885" name="Rectangle 43"/>
            <p:cNvSpPr>
              <a:spLocks noChangeArrowheads="1"/>
            </p:cNvSpPr>
            <p:nvPr/>
          </p:nvSpPr>
          <p:spPr bwMode="auto">
            <a:xfrm>
              <a:off x="1599"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18</a:t>
              </a:r>
              <a:endParaRPr lang="en-US" sz="2400">
                <a:latin typeface="Avenir Book"/>
                <a:cs typeface="Avenir Book"/>
              </a:endParaRPr>
            </a:p>
          </p:txBody>
        </p:sp>
        <p:sp>
          <p:nvSpPr>
            <p:cNvPr id="65886" name="Rectangle 44"/>
            <p:cNvSpPr>
              <a:spLocks noChangeArrowheads="1"/>
            </p:cNvSpPr>
            <p:nvPr/>
          </p:nvSpPr>
          <p:spPr bwMode="auto">
            <a:xfrm>
              <a:off x="1758" y="2325"/>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20</a:t>
              </a:r>
              <a:endParaRPr lang="en-US" sz="2400">
                <a:latin typeface="Avenir Book"/>
                <a:cs typeface="Avenir Book"/>
              </a:endParaRPr>
            </a:p>
          </p:txBody>
        </p:sp>
        <p:sp>
          <p:nvSpPr>
            <p:cNvPr id="65887" name="Oval 45"/>
            <p:cNvSpPr>
              <a:spLocks noChangeArrowheads="1"/>
            </p:cNvSpPr>
            <p:nvPr/>
          </p:nvSpPr>
          <p:spPr bwMode="auto">
            <a:xfrm>
              <a:off x="649" y="188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88" name="Oval 46"/>
            <p:cNvSpPr>
              <a:spLocks noChangeArrowheads="1"/>
            </p:cNvSpPr>
            <p:nvPr/>
          </p:nvSpPr>
          <p:spPr bwMode="auto">
            <a:xfrm>
              <a:off x="1292" y="1750"/>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grpSp>
          <p:nvGrpSpPr>
            <p:cNvPr id="65889" name="Group 47"/>
            <p:cNvGrpSpPr>
              <a:grpSpLocks/>
            </p:cNvGrpSpPr>
            <p:nvPr/>
          </p:nvGrpSpPr>
          <p:grpSpPr bwMode="auto">
            <a:xfrm>
              <a:off x="205" y="1423"/>
              <a:ext cx="1279" cy="736"/>
              <a:chOff x="1680" y="1200"/>
              <a:chExt cx="2592" cy="1488"/>
            </a:xfrm>
          </p:grpSpPr>
          <p:sp>
            <p:nvSpPr>
              <p:cNvPr id="65892" name="Oval 48"/>
              <p:cNvSpPr>
                <a:spLocks noChangeArrowheads="1"/>
              </p:cNvSpPr>
              <p:nvPr/>
            </p:nvSpPr>
            <p:spPr bwMode="auto">
              <a:xfrm>
                <a:off x="2352" y="196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3" name="Oval 49"/>
              <p:cNvSpPr>
                <a:spLocks noChangeArrowheads="1"/>
              </p:cNvSpPr>
              <p:nvPr/>
            </p:nvSpPr>
            <p:spPr bwMode="auto">
              <a:xfrm>
                <a:off x="2736" y="196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4" name="Oval 50"/>
              <p:cNvSpPr>
                <a:spLocks noChangeArrowheads="1"/>
              </p:cNvSpPr>
              <p:nvPr/>
            </p:nvSpPr>
            <p:spPr bwMode="auto">
              <a:xfrm>
                <a:off x="2880" y="182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5" name="Oval 51"/>
              <p:cNvSpPr>
                <a:spLocks noChangeArrowheads="1"/>
              </p:cNvSpPr>
              <p:nvPr/>
            </p:nvSpPr>
            <p:spPr bwMode="auto">
              <a:xfrm>
                <a:off x="3120" y="172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6" name="Oval 52"/>
              <p:cNvSpPr>
                <a:spLocks noChangeArrowheads="1"/>
              </p:cNvSpPr>
              <p:nvPr/>
            </p:nvSpPr>
            <p:spPr bwMode="auto">
              <a:xfrm>
                <a:off x="3360" y="182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7" name="Oval 53"/>
              <p:cNvSpPr>
                <a:spLocks noChangeArrowheads="1"/>
              </p:cNvSpPr>
              <p:nvPr/>
            </p:nvSpPr>
            <p:spPr bwMode="auto">
              <a:xfrm>
                <a:off x="3456"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8" name="Oval 54"/>
              <p:cNvSpPr>
                <a:spLocks noChangeArrowheads="1"/>
              </p:cNvSpPr>
              <p:nvPr/>
            </p:nvSpPr>
            <p:spPr bwMode="auto">
              <a:xfrm>
                <a:off x="3024" y="153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99" name="Oval 55"/>
              <p:cNvSpPr>
                <a:spLocks noChangeArrowheads="1"/>
              </p:cNvSpPr>
              <p:nvPr/>
            </p:nvSpPr>
            <p:spPr bwMode="auto">
              <a:xfrm>
                <a:off x="1872"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0" name="Oval 56"/>
              <p:cNvSpPr>
                <a:spLocks noChangeArrowheads="1"/>
              </p:cNvSpPr>
              <p:nvPr/>
            </p:nvSpPr>
            <p:spPr bwMode="auto">
              <a:xfrm>
                <a:off x="2352" y="244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1" name="Oval 57"/>
              <p:cNvSpPr>
                <a:spLocks noChangeArrowheads="1"/>
              </p:cNvSpPr>
              <p:nvPr/>
            </p:nvSpPr>
            <p:spPr bwMode="auto">
              <a:xfrm>
                <a:off x="3936" y="163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2" name="Oval 58"/>
              <p:cNvSpPr>
                <a:spLocks noChangeArrowheads="1"/>
              </p:cNvSpPr>
              <p:nvPr/>
            </p:nvSpPr>
            <p:spPr bwMode="auto">
              <a:xfrm>
                <a:off x="3840" y="14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3" name="Oval 59"/>
              <p:cNvSpPr>
                <a:spLocks noChangeArrowheads="1"/>
              </p:cNvSpPr>
              <p:nvPr/>
            </p:nvSpPr>
            <p:spPr bwMode="auto">
              <a:xfrm>
                <a:off x="4224" y="14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4" name="Oval 60"/>
              <p:cNvSpPr>
                <a:spLocks noChangeArrowheads="1"/>
              </p:cNvSpPr>
              <p:nvPr/>
            </p:nvSpPr>
            <p:spPr bwMode="auto">
              <a:xfrm>
                <a:off x="3648" y="139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5" name="Oval 61"/>
              <p:cNvSpPr>
                <a:spLocks noChangeArrowheads="1"/>
              </p:cNvSpPr>
              <p:nvPr/>
            </p:nvSpPr>
            <p:spPr bwMode="auto">
              <a:xfrm>
                <a:off x="2064" y="235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6" name="Oval 62"/>
              <p:cNvSpPr>
                <a:spLocks noChangeArrowheads="1"/>
              </p:cNvSpPr>
              <p:nvPr/>
            </p:nvSpPr>
            <p:spPr bwMode="auto">
              <a:xfrm>
                <a:off x="1680"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7" name="Oval 63"/>
              <p:cNvSpPr>
                <a:spLocks noChangeArrowheads="1"/>
              </p:cNvSpPr>
              <p:nvPr/>
            </p:nvSpPr>
            <p:spPr bwMode="auto">
              <a:xfrm>
                <a:off x="1824" y="216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8" name="Oval 64"/>
              <p:cNvSpPr>
                <a:spLocks noChangeArrowheads="1"/>
              </p:cNvSpPr>
              <p:nvPr/>
            </p:nvSpPr>
            <p:spPr bwMode="auto">
              <a:xfrm>
                <a:off x="1680" y="26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09" name="Oval 65"/>
              <p:cNvSpPr>
                <a:spLocks noChangeArrowheads="1"/>
              </p:cNvSpPr>
              <p:nvPr/>
            </p:nvSpPr>
            <p:spPr bwMode="auto">
              <a:xfrm>
                <a:off x="2580" y="189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0" name="Oval 66"/>
              <p:cNvSpPr>
                <a:spLocks noChangeArrowheads="1"/>
              </p:cNvSpPr>
              <p:nvPr/>
            </p:nvSpPr>
            <p:spPr bwMode="auto">
              <a:xfrm>
                <a:off x="3882" y="162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1" name="Oval 67"/>
              <p:cNvSpPr>
                <a:spLocks noChangeArrowheads="1"/>
              </p:cNvSpPr>
              <p:nvPr/>
            </p:nvSpPr>
            <p:spPr bwMode="auto">
              <a:xfrm>
                <a:off x="2352" y="172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2" name="Oval 68"/>
              <p:cNvSpPr>
                <a:spLocks noChangeArrowheads="1"/>
              </p:cNvSpPr>
              <p:nvPr/>
            </p:nvSpPr>
            <p:spPr bwMode="auto">
              <a:xfrm>
                <a:off x="2832" y="201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3" name="Oval 69"/>
              <p:cNvSpPr>
                <a:spLocks noChangeArrowheads="1"/>
              </p:cNvSpPr>
              <p:nvPr/>
            </p:nvSpPr>
            <p:spPr bwMode="auto">
              <a:xfrm>
                <a:off x="2880"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4" name="Oval 70"/>
              <p:cNvSpPr>
                <a:spLocks noChangeArrowheads="1"/>
              </p:cNvSpPr>
              <p:nvPr/>
            </p:nvSpPr>
            <p:spPr bwMode="auto">
              <a:xfrm>
                <a:off x="3120" y="187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5" name="Oval 71"/>
              <p:cNvSpPr>
                <a:spLocks noChangeArrowheads="1"/>
              </p:cNvSpPr>
              <p:nvPr/>
            </p:nvSpPr>
            <p:spPr bwMode="auto">
              <a:xfrm>
                <a:off x="3360"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6" name="Oval 72"/>
              <p:cNvSpPr>
                <a:spLocks noChangeArrowheads="1"/>
              </p:cNvSpPr>
              <p:nvPr/>
            </p:nvSpPr>
            <p:spPr bwMode="auto">
              <a:xfrm>
                <a:off x="3456" y="134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7" name="Oval 73"/>
              <p:cNvSpPr>
                <a:spLocks noChangeArrowheads="1"/>
              </p:cNvSpPr>
              <p:nvPr/>
            </p:nvSpPr>
            <p:spPr bwMode="auto">
              <a:xfrm>
                <a:off x="2784" y="216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8" name="Oval 74"/>
              <p:cNvSpPr>
                <a:spLocks noChangeArrowheads="1"/>
              </p:cNvSpPr>
              <p:nvPr/>
            </p:nvSpPr>
            <p:spPr bwMode="auto">
              <a:xfrm>
                <a:off x="1872" y="225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19" name="Oval 75"/>
              <p:cNvSpPr>
                <a:spLocks noChangeArrowheads="1"/>
              </p:cNvSpPr>
              <p:nvPr/>
            </p:nvSpPr>
            <p:spPr bwMode="auto">
              <a:xfrm>
                <a:off x="2352" y="220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0" name="Oval 76"/>
              <p:cNvSpPr>
                <a:spLocks noChangeArrowheads="1"/>
              </p:cNvSpPr>
              <p:nvPr/>
            </p:nvSpPr>
            <p:spPr bwMode="auto">
              <a:xfrm>
                <a:off x="3936" y="139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1" name="Oval 77"/>
              <p:cNvSpPr>
                <a:spLocks noChangeArrowheads="1"/>
              </p:cNvSpPr>
              <p:nvPr/>
            </p:nvSpPr>
            <p:spPr bwMode="auto">
              <a:xfrm>
                <a:off x="3840" y="120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2" name="Oval 78"/>
              <p:cNvSpPr>
                <a:spLocks noChangeArrowheads="1"/>
              </p:cNvSpPr>
              <p:nvPr/>
            </p:nvSpPr>
            <p:spPr bwMode="auto">
              <a:xfrm>
                <a:off x="4224" y="120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3" name="Oval 79"/>
              <p:cNvSpPr>
                <a:spLocks noChangeArrowheads="1"/>
              </p:cNvSpPr>
              <p:nvPr/>
            </p:nvSpPr>
            <p:spPr bwMode="auto">
              <a:xfrm>
                <a:off x="3552" y="148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4" name="Oval 80"/>
              <p:cNvSpPr>
                <a:spLocks noChangeArrowheads="1"/>
              </p:cNvSpPr>
              <p:nvPr/>
            </p:nvSpPr>
            <p:spPr bwMode="auto">
              <a:xfrm>
                <a:off x="2064" y="211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925" name="Oval 81"/>
              <p:cNvSpPr>
                <a:spLocks noChangeArrowheads="1"/>
              </p:cNvSpPr>
              <p:nvPr/>
            </p:nvSpPr>
            <p:spPr bwMode="auto">
              <a:xfrm>
                <a:off x="2016"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grpSp>
        <p:sp>
          <p:nvSpPr>
            <p:cNvPr id="65890" name="Line 82"/>
            <p:cNvSpPr>
              <a:spLocks noChangeShapeType="1"/>
            </p:cNvSpPr>
            <p:nvPr/>
          </p:nvSpPr>
          <p:spPr bwMode="auto">
            <a:xfrm flipV="1">
              <a:off x="218" y="2293"/>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91" name="Rectangle 83"/>
            <p:cNvSpPr>
              <a:spLocks noChangeArrowheads="1"/>
            </p:cNvSpPr>
            <p:nvPr/>
          </p:nvSpPr>
          <p:spPr bwMode="auto">
            <a:xfrm>
              <a:off x="196" y="232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grpSp>
      <p:grpSp>
        <p:nvGrpSpPr>
          <p:cNvPr id="4" name="Group 84"/>
          <p:cNvGrpSpPr>
            <a:grpSpLocks/>
          </p:cNvGrpSpPr>
          <p:nvPr/>
        </p:nvGrpSpPr>
        <p:grpSpPr bwMode="auto">
          <a:xfrm>
            <a:off x="437908" y="4389830"/>
            <a:ext cx="2462293" cy="1866900"/>
            <a:chOff x="16" y="3049"/>
            <a:chExt cx="1836" cy="1176"/>
          </a:xfrm>
        </p:grpSpPr>
        <p:sp>
          <p:nvSpPr>
            <p:cNvPr id="65773" name="Text Box 85"/>
            <p:cNvSpPr txBox="1">
              <a:spLocks noChangeArrowheads="1"/>
            </p:cNvSpPr>
            <p:nvPr/>
          </p:nvSpPr>
          <p:spPr bwMode="auto">
            <a:xfrm>
              <a:off x="1155" y="3764"/>
              <a:ext cx="682" cy="252"/>
            </a:xfrm>
            <a:prstGeom prst="rect">
              <a:avLst/>
            </a:prstGeom>
            <a:noFill/>
            <a:ln w="9525">
              <a:noFill/>
              <a:miter lim="800000"/>
              <a:headEnd/>
              <a:tailEnd/>
            </a:ln>
          </p:spPr>
          <p:txBody>
            <a:bodyPr wrap="none">
              <a:prstTxWarp prst="textNoShape">
                <a:avLst/>
              </a:prstTxWarp>
              <a:spAutoFit/>
            </a:bodyPr>
            <a:lstStyle/>
            <a:p>
              <a:pPr algn="l"/>
              <a:r>
                <a:rPr lang="en-US" sz="2000" dirty="0">
                  <a:latin typeface="Avenir Book"/>
                  <a:cs typeface="Avenir Book"/>
                </a:rPr>
                <a:t>r = 0.54</a:t>
              </a:r>
            </a:p>
          </p:txBody>
        </p:sp>
        <p:sp>
          <p:nvSpPr>
            <p:cNvPr id="65774" name="Line 86"/>
            <p:cNvSpPr>
              <a:spLocks noChangeShapeType="1"/>
            </p:cNvSpPr>
            <p:nvPr/>
          </p:nvSpPr>
          <p:spPr bwMode="auto">
            <a:xfrm>
              <a:off x="186" y="3102"/>
              <a:ext cx="1" cy="994"/>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75" name="Line 87"/>
            <p:cNvSpPr>
              <a:spLocks noChangeShapeType="1"/>
            </p:cNvSpPr>
            <p:nvPr/>
          </p:nvSpPr>
          <p:spPr bwMode="auto">
            <a:xfrm>
              <a:off x="174" y="4096"/>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76" name="Line 88"/>
            <p:cNvSpPr>
              <a:spLocks noChangeShapeType="1"/>
            </p:cNvSpPr>
            <p:nvPr/>
          </p:nvSpPr>
          <p:spPr bwMode="auto">
            <a:xfrm>
              <a:off x="404" y="3049"/>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77" name="Line 89"/>
            <p:cNvSpPr>
              <a:spLocks noChangeShapeType="1"/>
            </p:cNvSpPr>
            <p:nvPr/>
          </p:nvSpPr>
          <p:spPr bwMode="auto">
            <a:xfrm>
              <a:off x="186" y="4096"/>
              <a:ext cx="1648"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78" name="Line 90"/>
            <p:cNvSpPr>
              <a:spLocks noChangeShapeType="1"/>
            </p:cNvSpPr>
            <p:nvPr/>
          </p:nvSpPr>
          <p:spPr bwMode="auto">
            <a:xfrm flipV="1">
              <a:off x="186"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79" name="Line 91"/>
            <p:cNvSpPr>
              <a:spLocks noChangeShapeType="1"/>
            </p:cNvSpPr>
            <p:nvPr/>
          </p:nvSpPr>
          <p:spPr bwMode="auto">
            <a:xfrm flipV="1">
              <a:off x="380"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0" name="Line 92"/>
            <p:cNvSpPr>
              <a:spLocks noChangeShapeType="1"/>
            </p:cNvSpPr>
            <p:nvPr/>
          </p:nvSpPr>
          <p:spPr bwMode="auto">
            <a:xfrm flipV="1">
              <a:off x="540"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1" name="Line 93"/>
            <p:cNvSpPr>
              <a:spLocks noChangeShapeType="1"/>
            </p:cNvSpPr>
            <p:nvPr/>
          </p:nvSpPr>
          <p:spPr bwMode="auto">
            <a:xfrm flipV="1">
              <a:off x="700"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2" name="Line 94"/>
            <p:cNvSpPr>
              <a:spLocks noChangeShapeType="1"/>
            </p:cNvSpPr>
            <p:nvPr/>
          </p:nvSpPr>
          <p:spPr bwMode="auto">
            <a:xfrm flipV="1">
              <a:off x="859"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3" name="Line 95"/>
            <p:cNvSpPr>
              <a:spLocks noChangeShapeType="1"/>
            </p:cNvSpPr>
            <p:nvPr/>
          </p:nvSpPr>
          <p:spPr bwMode="auto">
            <a:xfrm flipV="1">
              <a:off x="1022"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4" name="Line 96"/>
            <p:cNvSpPr>
              <a:spLocks noChangeShapeType="1"/>
            </p:cNvSpPr>
            <p:nvPr/>
          </p:nvSpPr>
          <p:spPr bwMode="auto">
            <a:xfrm flipV="1">
              <a:off x="1182"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5" name="Line 97"/>
            <p:cNvSpPr>
              <a:spLocks noChangeShapeType="1"/>
            </p:cNvSpPr>
            <p:nvPr/>
          </p:nvSpPr>
          <p:spPr bwMode="auto">
            <a:xfrm flipV="1">
              <a:off x="1342"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6" name="Line 98"/>
            <p:cNvSpPr>
              <a:spLocks noChangeShapeType="1"/>
            </p:cNvSpPr>
            <p:nvPr/>
          </p:nvSpPr>
          <p:spPr bwMode="auto">
            <a:xfrm flipV="1">
              <a:off x="1502" y="4096"/>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7" name="Line 99"/>
            <p:cNvSpPr>
              <a:spLocks noChangeShapeType="1"/>
            </p:cNvSpPr>
            <p:nvPr/>
          </p:nvSpPr>
          <p:spPr bwMode="auto">
            <a:xfrm flipV="1">
              <a:off x="1662"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8" name="Line 100"/>
            <p:cNvSpPr>
              <a:spLocks noChangeShapeType="1"/>
            </p:cNvSpPr>
            <p:nvPr/>
          </p:nvSpPr>
          <p:spPr bwMode="auto">
            <a:xfrm flipV="1">
              <a:off x="1822"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89" name="Rectangle 101"/>
            <p:cNvSpPr>
              <a:spLocks noChangeArrowheads="1"/>
            </p:cNvSpPr>
            <p:nvPr/>
          </p:nvSpPr>
          <p:spPr bwMode="auto">
            <a:xfrm>
              <a:off x="329" y="412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a:t>
              </a:r>
              <a:endParaRPr lang="en-US" sz="2400">
                <a:latin typeface="Avenir Book"/>
                <a:cs typeface="Avenir Book"/>
              </a:endParaRPr>
            </a:p>
          </p:txBody>
        </p:sp>
        <p:sp>
          <p:nvSpPr>
            <p:cNvPr id="65790" name="Rectangle 102"/>
            <p:cNvSpPr>
              <a:spLocks noChangeArrowheads="1"/>
            </p:cNvSpPr>
            <p:nvPr/>
          </p:nvSpPr>
          <p:spPr bwMode="auto">
            <a:xfrm>
              <a:off x="490" y="412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a:t>
              </a:r>
              <a:endParaRPr lang="en-US" sz="2400">
                <a:latin typeface="Avenir Book"/>
                <a:cs typeface="Avenir Book"/>
              </a:endParaRPr>
            </a:p>
          </p:txBody>
        </p:sp>
        <p:sp>
          <p:nvSpPr>
            <p:cNvPr id="65791" name="Rectangle 103"/>
            <p:cNvSpPr>
              <a:spLocks noChangeArrowheads="1"/>
            </p:cNvSpPr>
            <p:nvPr/>
          </p:nvSpPr>
          <p:spPr bwMode="auto">
            <a:xfrm>
              <a:off x="649" y="412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a:t>
              </a:r>
              <a:endParaRPr lang="en-US" sz="2400">
                <a:latin typeface="Avenir Book"/>
                <a:cs typeface="Avenir Book"/>
              </a:endParaRPr>
            </a:p>
          </p:txBody>
        </p:sp>
        <p:sp>
          <p:nvSpPr>
            <p:cNvPr id="65792" name="Rectangle 104"/>
            <p:cNvSpPr>
              <a:spLocks noChangeArrowheads="1"/>
            </p:cNvSpPr>
            <p:nvPr/>
          </p:nvSpPr>
          <p:spPr bwMode="auto">
            <a:xfrm>
              <a:off x="813" y="412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8</a:t>
              </a:r>
              <a:endParaRPr lang="en-US" sz="2400">
                <a:latin typeface="Avenir Book"/>
                <a:cs typeface="Avenir Book"/>
              </a:endParaRPr>
            </a:p>
          </p:txBody>
        </p:sp>
        <p:sp>
          <p:nvSpPr>
            <p:cNvPr id="65793" name="Rectangle 105"/>
            <p:cNvSpPr>
              <a:spLocks noChangeArrowheads="1"/>
            </p:cNvSpPr>
            <p:nvPr/>
          </p:nvSpPr>
          <p:spPr bwMode="auto">
            <a:xfrm>
              <a:off x="959"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10</a:t>
              </a:r>
              <a:endParaRPr lang="en-US" sz="2400">
                <a:latin typeface="Avenir Book"/>
                <a:cs typeface="Avenir Book"/>
              </a:endParaRPr>
            </a:p>
          </p:txBody>
        </p:sp>
        <p:sp>
          <p:nvSpPr>
            <p:cNvPr id="65794" name="Rectangle 106"/>
            <p:cNvSpPr>
              <a:spLocks noChangeArrowheads="1"/>
            </p:cNvSpPr>
            <p:nvPr/>
          </p:nvSpPr>
          <p:spPr bwMode="auto">
            <a:xfrm>
              <a:off x="1123"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12</a:t>
              </a:r>
              <a:endParaRPr lang="en-US" sz="2400">
                <a:latin typeface="Avenir Book"/>
                <a:cs typeface="Avenir Book"/>
              </a:endParaRPr>
            </a:p>
          </p:txBody>
        </p:sp>
        <p:sp>
          <p:nvSpPr>
            <p:cNvPr id="65795" name="Rectangle 107"/>
            <p:cNvSpPr>
              <a:spLocks noChangeArrowheads="1"/>
            </p:cNvSpPr>
            <p:nvPr/>
          </p:nvSpPr>
          <p:spPr bwMode="auto">
            <a:xfrm>
              <a:off x="1281"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14</a:t>
              </a:r>
              <a:endParaRPr lang="en-US" sz="2400">
                <a:latin typeface="Avenir Book"/>
                <a:cs typeface="Avenir Book"/>
              </a:endParaRPr>
            </a:p>
          </p:txBody>
        </p:sp>
        <p:sp>
          <p:nvSpPr>
            <p:cNvPr id="65796" name="Rectangle 108"/>
            <p:cNvSpPr>
              <a:spLocks noChangeArrowheads="1"/>
            </p:cNvSpPr>
            <p:nvPr/>
          </p:nvSpPr>
          <p:spPr bwMode="auto">
            <a:xfrm>
              <a:off x="1444"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16</a:t>
              </a:r>
              <a:endParaRPr lang="en-US" sz="2400">
                <a:latin typeface="Avenir Book"/>
                <a:cs typeface="Avenir Book"/>
              </a:endParaRPr>
            </a:p>
          </p:txBody>
        </p:sp>
        <p:sp>
          <p:nvSpPr>
            <p:cNvPr id="65797" name="Rectangle 109"/>
            <p:cNvSpPr>
              <a:spLocks noChangeArrowheads="1"/>
            </p:cNvSpPr>
            <p:nvPr/>
          </p:nvSpPr>
          <p:spPr bwMode="auto">
            <a:xfrm>
              <a:off x="1604"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18</a:t>
              </a:r>
              <a:endParaRPr lang="en-US" sz="2400">
                <a:latin typeface="Avenir Book"/>
                <a:cs typeface="Avenir Book"/>
              </a:endParaRPr>
            </a:p>
          </p:txBody>
        </p:sp>
        <p:sp>
          <p:nvSpPr>
            <p:cNvPr id="65798" name="Rectangle 110"/>
            <p:cNvSpPr>
              <a:spLocks noChangeArrowheads="1"/>
            </p:cNvSpPr>
            <p:nvPr/>
          </p:nvSpPr>
          <p:spPr bwMode="auto">
            <a:xfrm>
              <a:off x="1763" y="41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20</a:t>
              </a:r>
              <a:endParaRPr lang="en-US" sz="2400">
                <a:latin typeface="Avenir Book"/>
                <a:cs typeface="Avenir Book"/>
              </a:endParaRPr>
            </a:p>
          </p:txBody>
        </p:sp>
        <p:sp>
          <p:nvSpPr>
            <p:cNvPr id="65799" name="Oval 111"/>
            <p:cNvSpPr>
              <a:spLocks noChangeArrowheads="1"/>
            </p:cNvSpPr>
            <p:nvPr/>
          </p:nvSpPr>
          <p:spPr bwMode="auto">
            <a:xfrm>
              <a:off x="555" y="374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0" name="Oval 112"/>
            <p:cNvSpPr>
              <a:spLocks noChangeArrowheads="1"/>
            </p:cNvSpPr>
            <p:nvPr/>
          </p:nvSpPr>
          <p:spPr bwMode="auto">
            <a:xfrm>
              <a:off x="1297" y="3553"/>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1" name="Oval 113"/>
            <p:cNvSpPr>
              <a:spLocks noChangeArrowheads="1"/>
            </p:cNvSpPr>
            <p:nvPr/>
          </p:nvSpPr>
          <p:spPr bwMode="auto">
            <a:xfrm>
              <a:off x="534" y="3603"/>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2" name="Oval 114"/>
            <p:cNvSpPr>
              <a:spLocks noChangeArrowheads="1"/>
            </p:cNvSpPr>
            <p:nvPr/>
          </p:nvSpPr>
          <p:spPr bwMode="auto">
            <a:xfrm>
              <a:off x="843" y="379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3" name="Oval 115"/>
            <p:cNvSpPr>
              <a:spLocks noChangeArrowheads="1"/>
            </p:cNvSpPr>
            <p:nvPr/>
          </p:nvSpPr>
          <p:spPr bwMode="auto">
            <a:xfrm>
              <a:off x="794" y="353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4" name="Oval 116"/>
            <p:cNvSpPr>
              <a:spLocks noChangeArrowheads="1"/>
            </p:cNvSpPr>
            <p:nvPr/>
          </p:nvSpPr>
          <p:spPr bwMode="auto">
            <a:xfrm>
              <a:off x="795" y="3312"/>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5" name="Oval 117"/>
            <p:cNvSpPr>
              <a:spLocks noChangeArrowheads="1"/>
            </p:cNvSpPr>
            <p:nvPr/>
          </p:nvSpPr>
          <p:spPr bwMode="auto">
            <a:xfrm>
              <a:off x="1031" y="353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6" name="Oval 118"/>
            <p:cNvSpPr>
              <a:spLocks noChangeArrowheads="1"/>
            </p:cNvSpPr>
            <p:nvPr/>
          </p:nvSpPr>
          <p:spPr bwMode="auto">
            <a:xfrm>
              <a:off x="1078" y="341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7" name="Oval 119"/>
            <p:cNvSpPr>
              <a:spLocks noChangeArrowheads="1"/>
            </p:cNvSpPr>
            <p:nvPr/>
          </p:nvSpPr>
          <p:spPr bwMode="auto">
            <a:xfrm>
              <a:off x="459" y="331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8" name="Oval 120"/>
            <p:cNvSpPr>
              <a:spLocks noChangeArrowheads="1"/>
            </p:cNvSpPr>
            <p:nvPr/>
          </p:nvSpPr>
          <p:spPr bwMode="auto">
            <a:xfrm>
              <a:off x="297" y="386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09" name="Oval 121"/>
            <p:cNvSpPr>
              <a:spLocks noChangeArrowheads="1"/>
            </p:cNvSpPr>
            <p:nvPr/>
          </p:nvSpPr>
          <p:spPr bwMode="auto">
            <a:xfrm>
              <a:off x="411" y="398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0" name="Oval 122"/>
            <p:cNvSpPr>
              <a:spLocks noChangeArrowheads="1"/>
            </p:cNvSpPr>
            <p:nvPr/>
          </p:nvSpPr>
          <p:spPr bwMode="auto">
            <a:xfrm>
              <a:off x="1419" y="3120"/>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1" name="Oval 123"/>
            <p:cNvSpPr>
              <a:spLocks noChangeArrowheads="1"/>
            </p:cNvSpPr>
            <p:nvPr/>
          </p:nvSpPr>
          <p:spPr bwMode="auto">
            <a:xfrm>
              <a:off x="1131" y="3168"/>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2" name="Oval 124"/>
            <p:cNvSpPr>
              <a:spLocks noChangeArrowheads="1"/>
            </p:cNvSpPr>
            <p:nvPr/>
          </p:nvSpPr>
          <p:spPr bwMode="auto">
            <a:xfrm>
              <a:off x="1457" y="334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3" name="Oval 125"/>
            <p:cNvSpPr>
              <a:spLocks noChangeArrowheads="1"/>
            </p:cNvSpPr>
            <p:nvPr/>
          </p:nvSpPr>
          <p:spPr bwMode="auto">
            <a:xfrm>
              <a:off x="843" y="3408"/>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4" name="Oval 126"/>
            <p:cNvSpPr>
              <a:spLocks noChangeArrowheads="1"/>
            </p:cNvSpPr>
            <p:nvPr/>
          </p:nvSpPr>
          <p:spPr bwMode="auto">
            <a:xfrm>
              <a:off x="391" y="379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5" name="Oval 127"/>
            <p:cNvSpPr>
              <a:spLocks noChangeArrowheads="1"/>
            </p:cNvSpPr>
            <p:nvPr/>
          </p:nvSpPr>
          <p:spPr bwMode="auto">
            <a:xfrm>
              <a:off x="202" y="386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6" name="Oval 128"/>
            <p:cNvSpPr>
              <a:spLocks noChangeArrowheads="1"/>
            </p:cNvSpPr>
            <p:nvPr/>
          </p:nvSpPr>
          <p:spPr bwMode="auto">
            <a:xfrm>
              <a:off x="267" y="350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7" name="Oval 129"/>
            <p:cNvSpPr>
              <a:spLocks noChangeArrowheads="1"/>
            </p:cNvSpPr>
            <p:nvPr/>
          </p:nvSpPr>
          <p:spPr bwMode="auto">
            <a:xfrm>
              <a:off x="202" y="3935"/>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8" name="Oval 130"/>
            <p:cNvSpPr>
              <a:spLocks noChangeArrowheads="1"/>
            </p:cNvSpPr>
            <p:nvPr/>
          </p:nvSpPr>
          <p:spPr bwMode="auto">
            <a:xfrm>
              <a:off x="459" y="345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19" name="Oval 131"/>
            <p:cNvSpPr>
              <a:spLocks noChangeArrowheads="1"/>
            </p:cNvSpPr>
            <p:nvPr/>
          </p:nvSpPr>
          <p:spPr bwMode="auto">
            <a:xfrm>
              <a:off x="1035" y="3312"/>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0" name="Oval 132"/>
            <p:cNvSpPr>
              <a:spLocks noChangeArrowheads="1"/>
            </p:cNvSpPr>
            <p:nvPr/>
          </p:nvSpPr>
          <p:spPr bwMode="auto">
            <a:xfrm>
              <a:off x="534" y="348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1" name="Oval 133"/>
            <p:cNvSpPr>
              <a:spLocks noChangeArrowheads="1"/>
            </p:cNvSpPr>
            <p:nvPr/>
          </p:nvSpPr>
          <p:spPr bwMode="auto">
            <a:xfrm>
              <a:off x="699" y="3888"/>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2" name="Oval 134"/>
            <p:cNvSpPr>
              <a:spLocks noChangeArrowheads="1"/>
            </p:cNvSpPr>
            <p:nvPr/>
          </p:nvSpPr>
          <p:spPr bwMode="auto">
            <a:xfrm>
              <a:off x="699" y="321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3" name="Oval 135"/>
            <p:cNvSpPr>
              <a:spLocks noChangeArrowheads="1"/>
            </p:cNvSpPr>
            <p:nvPr/>
          </p:nvSpPr>
          <p:spPr bwMode="auto">
            <a:xfrm>
              <a:off x="913" y="3555"/>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4" name="Oval 136"/>
            <p:cNvSpPr>
              <a:spLocks noChangeArrowheads="1"/>
            </p:cNvSpPr>
            <p:nvPr/>
          </p:nvSpPr>
          <p:spPr bwMode="auto">
            <a:xfrm>
              <a:off x="651" y="350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5" name="Oval 137"/>
            <p:cNvSpPr>
              <a:spLocks noChangeArrowheads="1"/>
            </p:cNvSpPr>
            <p:nvPr/>
          </p:nvSpPr>
          <p:spPr bwMode="auto">
            <a:xfrm>
              <a:off x="987" y="369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6" name="Oval 138"/>
            <p:cNvSpPr>
              <a:spLocks noChangeArrowheads="1"/>
            </p:cNvSpPr>
            <p:nvPr/>
          </p:nvSpPr>
          <p:spPr bwMode="auto">
            <a:xfrm>
              <a:off x="747" y="369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7" name="Oval 139"/>
            <p:cNvSpPr>
              <a:spLocks noChangeArrowheads="1"/>
            </p:cNvSpPr>
            <p:nvPr/>
          </p:nvSpPr>
          <p:spPr bwMode="auto">
            <a:xfrm>
              <a:off x="315" y="364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8" name="Oval 140"/>
            <p:cNvSpPr>
              <a:spLocks noChangeArrowheads="1"/>
            </p:cNvSpPr>
            <p:nvPr/>
          </p:nvSpPr>
          <p:spPr bwMode="auto">
            <a:xfrm>
              <a:off x="1227" y="3600"/>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29" name="Oval 141"/>
            <p:cNvSpPr>
              <a:spLocks noChangeArrowheads="1"/>
            </p:cNvSpPr>
            <p:nvPr/>
          </p:nvSpPr>
          <p:spPr bwMode="auto">
            <a:xfrm>
              <a:off x="1131" y="350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0" name="Oval 142"/>
            <p:cNvSpPr>
              <a:spLocks noChangeArrowheads="1"/>
            </p:cNvSpPr>
            <p:nvPr/>
          </p:nvSpPr>
          <p:spPr bwMode="auto">
            <a:xfrm>
              <a:off x="1268" y="322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1" name="Oval 143"/>
            <p:cNvSpPr>
              <a:spLocks noChangeArrowheads="1"/>
            </p:cNvSpPr>
            <p:nvPr/>
          </p:nvSpPr>
          <p:spPr bwMode="auto">
            <a:xfrm>
              <a:off x="1457" y="322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2" name="Oval 144"/>
            <p:cNvSpPr>
              <a:spLocks noChangeArrowheads="1"/>
            </p:cNvSpPr>
            <p:nvPr/>
          </p:nvSpPr>
          <p:spPr bwMode="auto">
            <a:xfrm>
              <a:off x="891" y="316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3" name="Oval 145"/>
            <p:cNvSpPr>
              <a:spLocks noChangeArrowheads="1"/>
            </p:cNvSpPr>
            <p:nvPr/>
          </p:nvSpPr>
          <p:spPr bwMode="auto">
            <a:xfrm>
              <a:off x="315" y="355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4" name="Oval 146"/>
            <p:cNvSpPr>
              <a:spLocks noChangeArrowheads="1"/>
            </p:cNvSpPr>
            <p:nvPr/>
          </p:nvSpPr>
          <p:spPr bwMode="auto">
            <a:xfrm>
              <a:off x="368" y="386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835" name="Line 147"/>
            <p:cNvSpPr>
              <a:spLocks noChangeShapeType="1"/>
            </p:cNvSpPr>
            <p:nvPr/>
          </p:nvSpPr>
          <p:spPr bwMode="auto">
            <a:xfrm flipV="1">
              <a:off x="223" y="4096"/>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36" name="Rectangle 148"/>
            <p:cNvSpPr>
              <a:spLocks noChangeArrowheads="1"/>
            </p:cNvSpPr>
            <p:nvPr/>
          </p:nvSpPr>
          <p:spPr bwMode="auto">
            <a:xfrm>
              <a:off x="201" y="4128"/>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837" name="Line 149"/>
            <p:cNvSpPr>
              <a:spLocks noChangeShapeType="1"/>
            </p:cNvSpPr>
            <p:nvPr/>
          </p:nvSpPr>
          <p:spPr bwMode="auto">
            <a:xfrm>
              <a:off x="76" y="3929"/>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38" name="Line 150"/>
            <p:cNvSpPr>
              <a:spLocks noChangeShapeType="1"/>
            </p:cNvSpPr>
            <p:nvPr/>
          </p:nvSpPr>
          <p:spPr bwMode="auto">
            <a:xfrm>
              <a:off x="76" y="3763"/>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39" name="Line 151"/>
            <p:cNvSpPr>
              <a:spLocks noChangeShapeType="1"/>
            </p:cNvSpPr>
            <p:nvPr/>
          </p:nvSpPr>
          <p:spPr bwMode="auto">
            <a:xfrm>
              <a:off x="76" y="3600"/>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40" name="Line 152"/>
            <p:cNvSpPr>
              <a:spLocks noChangeShapeType="1"/>
            </p:cNvSpPr>
            <p:nvPr/>
          </p:nvSpPr>
          <p:spPr bwMode="auto">
            <a:xfrm>
              <a:off x="76" y="3434"/>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41" name="Line 153"/>
            <p:cNvSpPr>
              <a:spLocks noChangeShapeType="1"/>
            </p:cNvSpPr>
            <p:nvPr/>
          </p:nvSpPr>
          <p:spPr bwMode="auto">
            <a:xfrm>
              <a:off x="76" y="3268"/>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842" name="Rectangle 154"/>
            <p:cNvSpPr>
              <a:spLocks noChangeArrowheads="1"/>
            </p:cNvSpPr>
            <p:nvPr/>
          </p:nvSpPr>
          <p:spPr bwMode="auto">
            <a:xfrm>
              <a:off x="61" y="407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843" name="Rectangle 155"/>
            <p:cNvSpPr>
              <a:spLocks noChangeArrowheads="1"/>
            </p:cNvSpPr>
            <p:nvPr/>
          </p:nvSpPr>
          <p:spPr bwMode="auto">
            <a:xfrm>
              <a:off x="17" y="3906"/>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15</a:t>
              </a:r>
              <a:endParaRPr lang="en-US" sz="2400">
                <a:latin typeface="Avenir Book"/>
                <a:cs typeface="Avenir Book"/>
              </a:endParaRPr>
            </a:p>
          </p:txBody>
        </p:sp>
        <p:sp>
          <p:nvSpPr>
            <p:cNvPr id="65844" name="Rectangle 156"/>
            <p:cNvSpPr>
              <a:spLocks noChangeArrowheads="1"/>
            </p:cNvSpPr>
            <p:nvPr/>
          </p:nvSpPr>
          <p:spPr bwMode="auto">
            <a:xfrm>
              <a:off x="17" y="3740"/>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30</a:t>
              </a:r>
              <a:endParaRPr lang="en-US" sz="2400">
                <a:latin typeface="Avenir Book"/>
                <a:cs typeface="Avenir Book"/>
              </a:endParaRPr>
            </a:p>
          </p:txBody>
        </p:sp>
        <p:sp>
          <p:nvSpPr>
            <p:cNvPr id="65845" name="Rectangle 157"/>
            <p:cNvSpPr>
              <a:spLocks noChangeArrowheads="1"/>
            </p:cNvSpPr>
            <p:nvPr/>
          </p:nvSpPr>
          <p:spPr bwMode="auto">
            <a:xfrm>
              <a:off x="17" y="3576"/>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45</a:t>
              </a:r>
              <a:endParaRPr lang="en-US" sz="2400">
                <a:latin typeface="Avenir Book"/>
                <a:cs typeface="Avenir Book"/>
              </a:endParaRPr>
            </a:p>
          </p:txBody>
        </p:sp>
        <p:sp>
          <p:nvSpPr>
            <p:cNvPr id="65846" name="Rectangle 158"/>
            <p:cNvSpPr>
              <a:spLocks noChangeArrowheads="1"/>
            </p:cNvSpPr>
            <p:nvPr/>
          </p:nvSpPr>
          <p:spPr bwMode="auto">
            <a:xfrm>
              <a:off x="17" y="3410"/>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60</a:t>
              </a:r>
              <a:endParaRPr lang="en-US" sz="2400">
                <a:latin typeface="Avenir Book"/>
                <a:cs typeface="Avenir Book"/>
              </a:endParaRPr>
            </a:p>
          </p:txBody>
        </p:sp>
        <p:sp>
          <p:nvSpPr>
            <p:cNvPr id="65847" name="Rectangle 159"/>
            <p:cNvSpPr>
              <a:spLocks noChangeArrowheads="1"/>
            </p:cNvSpPr>
            <p:nvPr/>
          </p:nvSpPr>
          <p:spPr bwMode="auto">
            <a:xfrm>
              <a:off x="17" y="3244"/>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75</a:t>
              </a:r>
              <a:endParaRPr lang="en-US" sz="2400">
                <a:latin typeface="Avenir Book"/>
                <a:cs typeface="Avenir Book"/>
              </a:endParaRPr>
            </a:p>
          </p:txBody>
        </p:sp>
        <p:sp>
          <p:nvSpPr>
            <p:cNvPr id="65848" name="Rectangle 160"/>
            <p:cNvSpPr>
              <a:spLocks noChangeArrowheads="1"/>
            </p:cNvSpPr>
            <p:nvPr/>
          </p:nvSpPr>
          <p:spPr bwMode="auto">
            <a:xfrm>
              <a:off x="16" y="307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90</a:t>
              </a:r>
              <a:endParaRPr lang="en-US" sz="2400">
                <a:latin typeface="Avenir Book"/>
                <a:cs typeface="Avenir Book"/>
              </a:endParaRPr>
            </a:p>
          </p:txBody>
        </p:sp>
      </p:grpSp>
      <p:grpSp>
        <p:nvGrpSpPr>
          <p:cNvPr id="5" name="Group 161"/>
          <p:cNvGrpSpPr>
            <a:grpSpLocks/>
          </p:cNvGrpSpPr>
          <p:nvPr/>
        </p:nvGrpSpPr>
        <p:grpSpPr bwMode="auto">
          <a:xfrm>
            <a:off x="6421154" y="4255669"/>
            <a:ext cx="2471826" cy="2154857"/>
            <a:chOff x="3895" y="2991"/>
            <a:chExt cx="1837" cy="1227"/>
          </a:xfrm>
        </p:grpSpPr>
        <p:sp>
          <p:nvSpPr>
            <p:cNvPr id="65698" name="Text Box 162"/>
            <p:cNvSpPr txBox="1">
              <a:spLocks noChangeArrowheads="1"/>
            </p:cNvSpPr>
            <p:nvPr/>
          </p:nvSpPr>
          <p:spPr bwMode="auto">
            <a:xfrm>
              <a:off x="4876" y="2991"/>
              <a:ext cx="735" cy="228"/>
            </a:xfrm>
            <a:prstGeom prst="rect">
              <a:avLst/>
            </a:prstGeom>
            <a:noFill/>
            <a:ln w="9525">
              <a:noFill/>
              <a:miter lim="800000"/>
              <a:headEnd/>
              <a:tailEnd/>
            </a:ln>
          </p:spPr>
          <p:txBody>
            <a:bodyPr wrap="none">
              <a:prstTxWarp prst="textNoShape">
                <a:avLst/>
              </a:prstTxWarp>
              <a:spAutoFit/>
            </a:bodyPr>
            <a:lstStyle/>
            <a:p>
              <a:pPr algn="l"/>
              <a:r>
                <a:rPr lang="en-US" sz="2000" dirty="0">
                  <a:latin typeface="Avenir Book"/>
                  <a:cs typeface="Avenir Book"/>
                </a:rPr>
                <a:t>r = -0.33</a:t>
              </a:r>
            </a:p>
          </p:txBody>
        </p:sp>
        <p:sp>
          <p:nvSpPr>
            <p:cNvPr id="65699" name="Line 163"/>
            <p:cNvSpPr>
              <a:spLocks noChangeShapeType="1"/>
            </p:cNvSpPr>
            <p:nvPr/>
          </p:nvSpPr>
          <p:spPr bwMode="auto">
            <a:xfrm>
              <a:off x="4066" y="3095"/>
              <a:ext cx="1" cy="994"/>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0" name="Line 164"/>
            <p:cNvSpPr>
              <a:spLocks noChangeShapeType="1"/>
            </p:cNvSpPr>
            <p:nvPr/>
          </p:nvSpPr>
          <p:spPr bwMode="auto">
            <a:xfrm>
              <a:off x="4054" y="4089"/>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1" name="Line 165"/>
            <p:cNvSpPr>
              <a:spLocks noChangeShapeType="1"/>
            </p:cNvSpPr>
            <p:nvPr/>
          </p:nvSpPr>
          <p:spPr bwMode="auto">
            <a:xfrm>
              <a:off x="4066" y="4089"/>
              <a:ext cx="1648"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2" name="Line 166"/>
            <p:cNvSpPr>
              <a:spLocks noChangeShapeType="1"/>
            </p:cNvSpPr>
            <p:nvPr/>
          </p:nvSpPr>
          <p:spPr bwMode="auto">
            <a:xfrm flipV="1">
              <a:off x="4066"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3" name="Line 167"/>
            <p:cNvSpPr>
              <a:spLocks noChangeShapeType="1"/>
            </p:cNvSpPr>
            <p:nvPr/>
          </p:nvSpPr>
          <p:spPr bwMode="auto">
            <a:xfrm flipV="1">
              <a:off x="4260"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4" name="Line 168"/>
            <p:cNvSpPr>
              <a:spLocks noChangeShapeType="1"/>
            </p:cNvSpPr>
            <p:nvPr/>
          </p:nvSpPr>
          <p:spPr bwMode="auto">
            <a:xfrm flipV="1">
              <a:off x="4420"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5" name="Line 169"/>
            <p:cNvSpPr>
              <a:spLocks noChangeShapeType="1"/>
            </p:cNvSpPr>
            <p:nvPr/>
          </p:nvSpPr>
          <p:spPr bwMode="auto">
            <a:xfrm flipV="1">
              <a:off x="4580"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6" name="Line 170"/>
            <p:cNvSpPr>
              <a:spLocks noChangeShapeType="1"/>
            </p:cNvSpPr>
            <p:nvPr/>
          </p:nvSpPr>
          <p:spPr bwMode="auto">
            <a:xfrm flipV="1">
              <a:off x="4739"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7" name="Line 171"/>
            <p:cNvSpPr>
              <a:spLocks noChangeShapeType="1"/>
            </p:cNvSpPr>
            <p:nvPr/>
          </p:nvSpPr>
          <p:spPr bwMode="auto">
            <a:xfrm flipV="1">
              <a:off x="4902"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8" name="Line 172"/>
            <p:cNvSpPr>
              <a:spLocks noChangeShapeType="1"/>
            </p:cNvSpPr>
            <p:nvPr/>
          </p:nvSpPr>
          <p:spPr bwMode="auto">
            <a:xfrm flipV="1">
              <a:off x="5062"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09" name="Line 173"/>
            <p:cNvSpPr>
              <a:spLocks noChangeShapeType="1"/>
            </p:cNvSpPr>
            <p:nvPr/>
          </p:nvSpPr>
          <p:spPr bwMode="auto">
            <a:xfrm flipV="1">
              <a:off x="5222"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10" name="Line 174"/>
            <p:cNvSpPr>
              <a:spLocks noChangeShapeType="1"/>
            </p:cNvSpPr>
            <p:nvPr/>
          </p:nvSpPr>
          <p:spPr bwMode="auto">
            <a:xfrm flipV="1">
              <a:off x="5382" y="4089"/>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11" name="Line 175"/>
            <p:cNvSpPr>
              <a:spLocks noChangeShapeType="1"/>
            </p:cNvSpPr>
            <p:nvPr/>
          </p:nvSpPr>
          <p:spPr bwMode="auto">
            <a:xfrm flipV="1">
              <a:off x="5542"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12" name="Line 176"/>
            <p:cNvSpPr>
              <a:spLocks noChangeShapeType="1"/>
            </p:cNvSpPr>
            <p:nvPr/>
          </p:nvSpPr>
          <p:spPr bwMode="auto">
            <a:xfrm flipV="1">
              <a:off x="5702"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13" name="Rectangle 177"/>
            <p:cNvSpPr>
              <a:spLocks noChangeArrowheads="1"/>
            </p:cNvSpPr>
            <p:nvPr/>
          </p:nvSpPr>
          <p:spPr bwMode="auto">
            <a:xfrm>
              <a:off x="4209" y="412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a:t>
              </a:r>
              <a:endParaRPr lang="en-US" sz="2400">
                <a:latin typeface="Avenir Book"/>
                <a:cs typeface="Avenir Book"/>
              </a:endParaRPr>
            </a:p>
          </p:txBody>
        </p:sp>
        <p:sp>
          <p:nvSpPr>
            <p:cNvPr id="65714" name="Rectangle 178"/>
            <p:cNvSpPr>
              <a:spLocks noChangeArrowheads="1"/>
            </p:cNvSpPr>
            <p:nvPr/>
          </p:nvSpPr>
          <p:spPr bwMode="auto">
            <a:xfrm>
              <a:off x="4370" y="412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a:t>
              </a:r>
              <a:endParaRPr lang="en-US" sz="2400">
                <a:latin typeface="Avenir Book"/>
                <a:cs typeface="Avenir Book"/>
              </a:endParaRPr>
            </a:p>
          </p:txBody>
        </p:sp>
        <p:sp>
          <p:nvSpPr>
            <p:cNvPr id="65715" name="Rectangle 179"/>
            <p:cNvSpPr>
              <a:spLocks noChangeArrowheads="1"/>
            </p:cNvSpPr>
            <p:nvPr/>
          </p:nvSpPr>
          <p:spPr bwMode="auto">
            <a:xfrm>
              <a:off x="4529" y="412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a:t>
              </a:r>
              <a:endParaRPr lang="en-US" sz="2400">
                <a:latin typeface="Avenir Book"/>
                <a:cs typeface="Avenir Book"/>
              </a:endParaRPr>
            </a:p>
          </p:txBody>
        </p:sp>
        <p:sp>
          <p:nvSpPr>
            <p:cNvPr id="65716" name="Rectangle 180"/>
            <p:cNvSpPr>
              <a:spLocks noChangeArrowheads="1"/>
            </p:cNvSpPr>
            <p:nvPr/>
          </p:nvSpPr>
          <p:spPr bwMode="auto">
            <a:xfrm>
              <a:off x="4693" y="412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8</a:t>
              </a:r>
              <a:endParaRPr lang="en-US" sz="2400">
                <a:latin typeface="Avenir Book"/>
                <a:cs typeface="Avenir Book"/>
              </a:endParaRPr>
            </a:p>
          </p:txBody>
        </p:sp>
        <p:sp>
          <p:nvSpPr>
            <p:cNvPr id="65717" name="Rectangle 181"/>
            <p:cNvSpPr>
              <a:spLocks noChangeArrowheads="1"/>
            </p:cNvSpPr>
            <p:nvPr/>
          </p:nvSpPr>
          <p:spPr bwMode="auto">
            <a:xfrm>
              <a:off x="4839"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10</a:t>
              </a:r>
              <a:endParaRPr lang="en-US" sz="2400">
                <a:latin typeface="Avenir Book"/>
                <a:cs typeface="Avenir Book"/>
              </a:endParaRPr>
            </a:p>
          </p:txBody>
        </p:sp>
        <p:sp>
          <p:nvSpPr>
            <p:cNvPr id="65718" name="Rectangle 182"/>
            <p:cNvSpPr>
              <a:spLocks noChangeArrowheads="1"/>
            </p:cNvSpPr>
            <p:nvPr/>
          </p:nvSpPr>
          <p:spPr bwMode="auto">
            <a:xfrm>
              <a:off x="5003"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12</a:t>
              </a:r>
              <a:endParaRPr lang="en-US" sz="2400" dirty="0">
                <a:latin typeface="Avenir Book"/>
                <a:cs typeface="Avenir Book"/>
              </a:endParaRPr>
            </a:p>
          </p:txBody>
        </p:sp>
        <p:sp>
          <p:nvSpPr>
            <p:cNvPr id="65719" name="Rectangle 183"/>
            <p:cNvSpPr>
              <a:spLocks noChangeArrowheads="1"/>
            </p:cNvSpPr>
            <p:nvPr/>
          </p:nvSpPr>
          <p:spPr bwMode="auto">
            <a:xfrm>
              <a:off x="5161"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14</a:t>
              </a:r>
              <a:endParaRPr lang="en-US" sz="2400">
                <a:latin typeface="Avenir Book"/>
                <a:cs typeface="Avenir Book"/>
              </a:endParaRPr>
            </a:p>
          </p:txBody>
        </p:sp>
        <p:sp>
          <p:nvSpPr>
            <p:cNvPr id="65720" name="Rectangle 184"/>
            <p:cNvSpPr>
              <a:spLocks noChangeArrowheads="1"/>
            </p:cNvSpPr>
            <p:nvPr/>
          </p:nvSpPr>
          <p:spPr bwMode="auto">
            <a:xfrm>
              <a:off x="5324"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16</a:t>
              </a:r>
              <a:endParaRPr lang="en-US" sz="2400">
                <a:latin typeface="Avenir Book"/>
                <a:cs typeface="Avenir Book"/>
              </a:endParaRPr>
            </a:p>
          </p:txBody>
        </p:sp>
        <p:sp>
          <p:nvSpPr>
            <p:cNvPr id="65721" name="Rectangle 185"/>
            <p:cNvSpPr>
              <a:spLocks noChangeArrowheads="1"/>
            </p:cNvSpPr>
            <p:nvPr/>
          </p:nvSpPr>
          <p:spPr bwMode="auto">
            <a:xfrm>
              <a:off x="5484"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18</a:t>
              </a:r>
              <a:endParaRPr lang="en-US" sz="2400">
                <a:latin typeface="Avenir Book"/>
                <a:cs typeface="Avenir Book"/>
              </a:endParaRPr>
            </a:p>
          </p:txBody>
        </p:sp>
        <p:sp>
          <p:nvSpPr>
            <p:cNvPr id="65722" name="Rectangle 186"/>
            <p:cNvSpPr>
              <a:spLocks noChangeArrowheads="1"/>
            </p:cNvSpPr>
            <p:nvPr/>
          </p:nvSpPr>
          <p:spPr bwMode="auto">
            <a:xfrm>
              <a:off x="5643" y="4121"/>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20</a:t>
              </a:r>
              <a:endParaRPr lang="en-US" sz="2400">
                <a:latin typeface="Avenir Book"/>
                <a:cs typeface="Avenir Book"/>
              </a:endParaRPr>
            </a:p>
          </p:txBody>
        </p:sp>
        <p:sp>
          <p:nvSpPr>
            <p:cNvPr id="65723" name="Oval 187"/>
            <p:cNvSpPr>
              <a:spLocks noChangeArrowheads="1"/>
            </p:cNvSpPr>
            <p:nvPr/>
          </p:nvSpPr>
          <p:spPr bwMode="auto">
            <a:xfrm rot="2364218">
              <a:off x="4562" y="353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4" name="Oval 188"/>
            <p:cNvSpPr>
              <a:spLocks noChangeArrowheads="1"/>
            </p:cNvSpPr>
            <p:nvPr/>
          </p:nvSpPr>
          <p:spPr bwMode="auto">
            <a:xfrm rot="2364218">
              <a:off x="5256" y="3857"/>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5" name="Oval 189"/>
            <p:cNvSpPr>
              <a:spLocks noChangeArrowheads="1"/>
            </p:cNvSpPr>
            <p:nvPr/>
          </p:nvSpPr>
          <p:spPr bwMode="auto">
            <a:xfrm rot="2364218">
              <a:off x="4675" y="3353"/>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6" name="Oval 190"/>
            <p:cNvSpPr>
              <a:spLocks noChangeArrowheads="1"/>
            </p:cNvSpPr>
            <p:nvPr/>
          </p:nvSpPr>
          <p:spPr bwMode="auto">
            <a:xfrm rot="2364218">
              <a:off x="4754" y="375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7" name="Oval 191"/>
            <p:cNvSpPr>
              <a:spLocks noChangeArrowheads="1"/>
            </p:cNvSpPr>
            <p:nvPr/>
          </p:nvSpPr>
          <p:spPr bwMode="auto">
            <a:xfrm rot="2364218">
              <a:off x="4881" y="3521"/>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8" name="Oval 192"/>
            <p:cNvSpPr>
              <a:spLocks noChangeArrowheads="1"/>
            </p:cNvSpPr>
            <p:nvPr/>
          </p:nvSpPr>
          <p:spPr bwMode="auto">
            <a:xfrm rot="2364218">
              <a:off x="5022" y="3352"/>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29" name="Oval 193"/>
            <p:cNvSpPr>
              <a:spLocks noChangeArrowheads="1"/>
            </p:cNvSpPr>
            <p:nvPr/>
          </p:nvSpPr>
          <p:spPr bwMode="auto">
            <a:xfrm rot="2364218">
              <a:off x="5064" y="367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0" name="Oval 194"/>
            <p:cNvSpPr>
              <a:spLocks noChangeArrowheads="1"/>
            </p:cNvSpPr>
            <p:nvPr/>
          </p:nvSpPr>
          <p:spPr bwMode="auto">
            <a:xfrm rot="2364218">
              <a:off x="5176" y="361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1" name="Oval 195"/>
            <p:cNvSpPr>
              <a:spLocks noChangeArrowheads="1"/>
            </p:cNvSpPr>
            <p:nvPr/>
          </p:nvSpPr>
          <p:spPr bwMode="auto">
            <a:xfrm rot="2364218">
              <a:off x="5443" y="3929"/>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2" name="Oval 196"/>
            <p:cNvSpPr>
              <a:spLocks noChangeArrowheads="1"/>
            </p:cNvSpPr>
            <p:nvPr/>
          </p:nvSpPr>
          <p:spPr bwMode="auto">
            <a:xfrm rot="2364218">
              <a:off x="4291" y="3257"/>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3" name="Oval 197"/>
            <p:cNvSpPr>
              <a:spLocks noChangeArrowheads="1"/>
            </p:cNvSpPr>
            <p:nvPr/>
          </p:nvSpPr>
          <p:spPr bwMode="auto">
            <a:xfrm rot="2364218">
              <a:off x="4344" y="3569"/>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4" name="Oval 198"/>
            <p:cNvSpPr>
              <a:spLocks noChangeArrowheads="1"/>
            </p:cNvSpPr>
            <p:nvPr/>
          </p:nvSpPr>
          <p:spPr bwMode="auto">
            <a:xfrm rot="2364218">
              <a:off x="4099" y="3305"/>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5" name="Oval 199"/>
            <p:cNvSpPr>
              <a:spLocks noChangeArrowheads="1"/>
            </p:cNvSpPr>
            <p:nvPr/>
          </p:nvSpPr>
          <p:spPr bwMode="auto">
            <a:xfrm rot="2364218">
              <a:off x="5373" y="3454"/>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6" name="Oval 200"/>
            <p:cNvSpPr>
              <a:spLocks noChangeArrowheads="1"/>
            </p:cNvSpPr>
            <p:nvPr/>
          </p:nvSpPr>
          <p:spPr bwMode="auto">
            <a:xfrm rot="2364218">
              <a:off x="5514" y="3795"/>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7" name="Oval 201"/>
            <p:cNvSpPr>
              <a:spLocks noChangeArrowheads="1"/>
            </p:cNvSpPr>
            <p:nvPr/>
          </p:nvSpPr>
          <p:spPr bwMode="auto">
            <a:xfrm rot="2364218">
              <a:off x="4998" y="3457"/>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8" name="Oval 202"/>
            <p:cNvSpPr>
              <a:spLocks noChangeArrowheads="1"/>
            </p:cNvSpPr>
            <p:nvPr/>
          </p:nvSpPr>
          <p:spPr bwMode="auto">
            <a:xfrm rot="2364218">
              <a:off x="4531" y="340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39" name="Oval 203"/>
            <p:cNvSpPr>
              <a:spLocks noChangeArrowheads="1"/>
            </p:cNvSpPr>
            <p:nvPr/>
          </p:nvSpPr>
          <p:spPr bwMode="auto">
            <a:xfrm rot="2364218">
              <a:off x="4213" y="340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0" name="Oval 204"/>
            <p:cNvSpPr>
              <a:spLocks noChangeArrowheads="1"/>
            </p:cNvSpPr>
            <p:nvPr/>
          </p:nvSpPr>
          <p:spPr bwMode="auto">
            <a:xfrm rot="2364218">
              <a:off x="4387" y="311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1" name="Oval 205"/>
            <p:cNvSpPr>
              <a:spLocks noChangeArrowheads="1"/>
            </p:cNvSpPr>
            <p:nvPr/>
          </p:nvSpPr>
          <p:spPr bwMode="auto">
            <a:xfrm rot="2364218">
              <a:off x="4099" y="340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2" name="Oval 206"/>
            <p:cNvSpPr>
              <a:spLocks noChangeArrowheads="1"/>
            </p:cNvSpPr>
            <p:nvPr/>
          </p:nvSpPr>
          <p:spPr bwMode="auto">
            <a:xfrm rot="2364218">
              <a:off x="4671" y="325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3" name="Oval 207"/>
            <p:cNvSpPr>
              <a:spLocks noChangeArrowheads="1"/>
            </p:cNvSpPr>
            <p:nvPr/>
          </p:nvSpPr>
          <p:spPr bwMode="auto">
            <a:xfrm rot="2364218">
              <a:off x="5207" y="3504"/>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4" name="Oval 208"/>
            <p:cNvSpPr>
              <a:spLocks noChangeArrowheads="1"/>
            </p:cNvSpPr>
            <p:nvPr/>
          </p:nvSpPr>
          <p:spPr bwMode="auto">
            <a:xfrm rot="2364218">
              <a:off x="4711" y="3319"/>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5" name="Oval 209"/>
            <p:cNvSpPr>
              <a:spLocks noChangeArrowheads="1"/>
            </p:cNvSpPr>
            <p:nvPr/>
          </p:nvSpPr>
          <p:spPr bwMode="auto">
            <a:xfrm rot="2364218">
              <a:off x="4582" y="3736"/>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6" name="Oval 210"/>
            <p:cNvSpPr>
              <a:spLocks noChangeArrowheads="1"/>
            </p:cNvSpPr>
            <p:nvPr/>
          </p:nvSpPr>
          <p:spPr bwMode="auto">
            <a:xfrm rot="2364218">
              <a:off x="4771" y="388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7" name="Oval 211"/>
            <p:cNvSpPr>
              <a:spLocks noChangeArrowheads="1"/>
            </p:cNvSpPr>
            <p:nvPr/>
          </p:nvSpPr>
          <p:spPr bwMode="auto">
            <a:xfrm rot="2364218">
              <a:off x="4959" y="3615"/>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8" name="Oval 212"/>
            <p:cNvSpPr>
              <a:spLocks noChangeArrowheads="1"/>
            </p:cNvSpPr>
            <p:nvPr/>
          </p:nvSpPr>
          <p:spPr bwMode="auto">
            <a:xfrm rot="2364218">
              <a:off x="4788" y="3409"/>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49" name="Oval 213"/>
            <p:cNvSpPr>
              <a:spLocks noChangeArrowheads="1"/>
            </p:cNvSpPr>
            <p:nvPr/>
          </p:nvSpPr>
          <p:spPr bwMode="auto">
            <a:xfrm rot="2364218">
              <a:off x="4926" y="377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0" name="Oval 214"/>
            <p:cNvSpPr>
              <a:spLocks noChangeArrowheads="1"/>
            </p:cNvSpPr>
            <p:nvPr/>
          </p:nvSpPr>
          <p:spPr bwMode="auto">
            <a:xfrm rot="2364218">
              <a:off x="4739" y="3620"/>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1" name="Oval 215"/>
            <p:cNvSpPr>
              <a:spLocks noChangeArrowheads="1"/>
            </p:cNvSpPr>
            <p:nvPr/>
          </p:nvSpPr>
          <p:spPr bwMode="auto">
            <a:xfrm rot="2364218">
              <a:off x="4387" y="3305"/>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2" name="Oval 216"/>
            <p:cNvSpPr>
              <a:spLocks noChangeArrowheads="1"/>
            </p:cNvSpPr>
            <p:nvPr/>
          </p:nvSpPr>
          <p:spPr bwMode="auto">
            <a:xfrm rot="2364218">
              <a:off x="5059" y="3881"/>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3" name="Oval 217"/>
            <p:cNvSpPr>
              <a:spLocks noChangeArrowheads="1"/>
            </p:cNvSpPr>
            <p:nvPr/>
          </p:nvSpPr>
          <p:spPr bwMode="auto">
            <a:xfrm rot="2364218">
              <a:off x="5159" y="371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4" name="Oval 218"/>
            <p:cNvSpPr>
              <a:spLocks noChangeArrowheads="1"/>
            </p:cNvSpPr>
            <p:nvPr/>
          </p:nvSpPr>
          <p:spPr bwMode="auto">
            <a:xfrm rot="2364218">
              <a:off x="5444" y="358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5" name="Oval 219"/>
            <p:cNvSpPr>
              <a:spLocks noChangeArrowheads="1"/>
            </p:cNvSpPr>
            <p:nvPr/>
          </p:nvSpPr>
          <p:spPr bwMode="auto">
            <a:xfrm rot="2364218">
              <a:off x="4195" y="3545"/>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6" name="Oval 220"/>
            <p:cNvSpPr>
              <a:spLocks noChangeArrowheads="1"/>
            </p:cNvSpPr>
            <p:nvPr/>
          </p:nvSpPr>
          <p:spPr bwMode="auto">
            <a:xfrm rot="2364218">
              <a:off x="5347" y="3593"/>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7" name="Oval 221"/>
            <p:cNvSpPr>
              <a:spLocks noChangeArrowheads="1"/>
            </p:cNvSpPr>
            <p:nvPr/>
          </p:nvSpPr>
          <p:spPr bwMode="auto">
            <a:xfrm rot="2364218">
              <a:off x="4498" y="323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8" name="Oval 222"/>
            <p:cNvSpPr>
              <a:spLocks noChangeArrowheads="1"/>
            </p:cNvSpPr>
            <p:nvPr/>
          </p:nvSpPr>
          <p:spPr bwMode="auto">
            <a:xfrm rot="2364218">
              <a:off x="4435" y="3545"/>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759" name="Line 223"/>
            <p:cNvSpPr>
              <a:spLocks noChangeShapeType="1"/>
            </p:cNvSpPr>
            <p:nvPr/>
          </p:nvSpPr>
          <p:spPr bwMode="auto">
            <a:xfrm flipV="1">
              <a:off x="4103" y="4089"/>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0" name="Rectangle 224"/>
            <p:cNvSpPr>
              <a:spLocks noChangeArrowheads="1"/>
            </p:cNvSpPr>
            <p:nvPr/>
          </p:nvSpPr>
          <p:spPr bwMode="auto">
            <a:xfrm>
              <a:off x="4081" y="4121"/>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761" name="Line 225"/>
            <p:cNvSpPr>
              <a:spLocks noChangeShapeType="1"/>
            </p:cNvSpPr>
            <p:nvPr/>
          </p:nvSpPr>
          <p:spPr bwMode="auto">
            <a:xfrm>
              <a:off x="3955" y="3923"/>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2" name="Line 226"/>
            <p:cNvSpPr>
              <a:spLocks noChangeShapeType="1"/>
            </p:cNvSpPr>
            <p:nvPr/>
          </p:nvSpPr>
          <p:spPr bwMode="auto">
            <a:xfrm>
              <a:off x="3955" y="3757"/>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3" name="Line 227"/>
            <p:cNvSpPr>
              <a:spLocks noChangeShapeType="1"/>
            </p:cNvSpPr>
            <p:nvPr/>
          </p:nvSpPr>
          <p:spPr bwMode="auto">
            <a:xfrm>
              <a:off x="3955" y="3594"/>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4" name="Line 228"/>
            <p:cNvSpPr>
              <a:spLocks noChangeShapeType="1"/>
            </p:cNvSpPr>
            <p:nvPr/>
          </p:nvSpPr>
          <p:spPr bwMode="auto">
            <a:xfrm>
              <a:off x="3955" y="3428"/>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5" name="Line 229"/>
            <p:cNvSpPr>
              <a:spLocks noChangeShapeType="1"/>
            </p:cNvSpPr>
            <p:nvPr/>
          </p:nvSpPr>
          <p:spPr bwMode="auto">
            <a:xfrm>
              <a:off x="3955" y="3262"/>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766" name="Rectangle 230"/>
            <p:cNvSpPr>
              <a:spLocks noChangeArrowheads="1"/>
            </p:cNvSpPr>
            <p:nvPr/>
          </p:nvSpPr>
          <p:spPr bwMode="auto">
            <a:xfrm>
              <a:off x="3940" y="4065"/>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767" name="Rectangle 231"/>
            <p:cNvSpPr>
              <a:spLocks noChangeArrowheads="1"/>
            </p:cNvSpPr>
            <p:nvPr/>
          </p:nvSpPr>
          <p:spPr bwMode="auto">
            <a:xfrm>
              <a:off x="3896" y="3900"/>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15</a:t>
              </a:r>
              <a:endParaRPr lang="en-US" sz="2400">
                <a:latin typeface="Avenir Book"/>
                <a:cs typeface="Avenir Book"/>
              </a:endParaRPr>
            </a:p>
          </p:txBody>
        </p:sp>
        <p:sp>
          <p:nvSpPr>
            <p:cNvPr id="65768" name="Rectangle 232"/>
            <p:cNvSpPr>
              <a:spLocks noChangeArrowheads="1"/>
            </p:cNvSpPr>
            <p:nvPr/>
          </p:nvSpPr>
          <p:spPr bwMode="auto">
            <a:xfrm>
              <a:off x="3896" y="3734"/>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30</a:t>
              </a:r>
              <a:endParaRPr lang="en-US" sz="2400" dirty="0">
                <a:latin typeface="Avenir Book"/>
                <a:cs typeface="Avenir Book"/>
              </a:endParaRPr>
            </a:p>
          </p:txBody>
        </p:sp>
        <p:sp>
          <p:nvSpPr>
            <p:cNvPr id="65769" name="Rectangle 233"/>
            <p:cNvSpPr>
              <a:spLocks noChangeArrowheads="1"/>
            </p:cNvSpPr>
            <p:nvPr/>
          </p:nvSpPr>
          <p:spPr bwMode="auto">
            <a:xfrm>
              <a:off x="3896" y="3570"/>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45</a:t>
              </a:r>
              <a:endParaRPr lang="en-US" sz="2400" dirty="0">
                <a:latin typeface="Avenir Book"/>
                <a:cs typeface="Avenir Book"/>
              </a:endParaRPr>
            </a:p>
          </p:txBody>
        </p:sp>
        <p:sp>
          <p:nvSpPr>
            <p:cNvPr id="65770" name="Rectangle 234"/>
            <p:cNvSpPr>
              <a:spLocks noChangeArrowheads="1"/>
            </p:cNvSpPr>
            <p:nvPr/>
          </p:nvSpPr>
          <p:spPr bwMode="auto">
            <a:xfrm>
              <a:off x="3896" y="3404"/>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60</a:t>
              </a:r>
              <a:endParaRPr lang="en-US" sz="2400">
                <a:latin typeface="Avenir Book"/>
                <a:cs typeface="Avenir Book"/>
              </a:endParaRPr>
            </a:p>
          </p:txBody>
        </p:sp>
        <p:sp>
          <p:nvSpPr>
            <p:cNvPr id="65771" name="Rectangle 235"/>
            <p:cNvSpPr>
              <a:spLocks noChangeArrowheads="1"/>
            </p:cNvSpPr>
            <p:nvPr/>
          </p:nvSpPr>
          <p:spPr bwMode="auto">
            <a:xfrm>
              <a:off x="3896" y="323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75</a:t>
              </a:r>
              <a:endParaRPr lang="en-US" sz="2400">
                <a:latin typeface="Avenir Book"/>
                <a:cs typeface="Avenir Book"/>
              </a:endParaRPr>
            </a:p>
          </p:txBody>
        </p:sp>
        <p:sp>
          <p:nvSpPr>
            <p:cNvPr id="65772" name="Rectangle 236"/>
            <p:cNvSpPr>
              <a:spLocks noChangeArrowheads="1"/>
            </p:cNvSpPr>
            <p:nvPr/>
          </p:nvSpPr>
          <p:spPr bwMode="auto">
            <a:xfrm>
              <a:off x="3895" y="307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90</a:t>
              </a:r>
              <a:endParaRPr lang="en-US" sz="2400">
                <a:latin typeface="Avenir Book"/>
                <a:cs typeface="Avenir Book"/>
              </a:endParaRPr>
            </a:p>
          </p:txBody>
        </p:sp>
      </p:grpSp>
      <p:grpSp>
        <p:nvGrpSpPr>
          <p:cNvPr id="6" name="Group 237"/>
          <p:cNvGrpSpPr>
            <a:grpSpLocks/>
          </p:cNvGrpSpPr>
          <p:nvPr/>
        </p:nvGrpSpPr>
        <p:grpSpPr bwMode="auto">
          <a:xfrm>
            <a:off x="6416824" y="1676928"/>
            <a:ext cx="2534247" cy="1971674"/>
            <a:chOff x="3901" y="1187"/>
            <a:chExt cx="1823" cy="1242"/>
          </a:xfrm>
        </p:grpSpPr>
        <p:sp>
          <p:nvSpPr>
            <p:cNvPr id="65623" name="Text Box 238"/>
            <p:cNvSpPr txBox="1">
              <a:spLocks noChangeArrowheads="1"/>
            </p:cNvSpPr>
            <p:nvPr/>
          </p:nvSpPr>
          <p:spPr bwMode="auto">
            <a:xfrm>
              <a:off x="4849" y="1187"/>
              <a:ext cx="711" cy="252"/>
            </a:xfrm>
            <a:prstGeom prst="rect">
              <a:avLst/>
            </a:prstGeom>
            <a:noFill/>
            <a:ln w="9525">
              <a:noFill/>
              <a:miter lim="800000"/>
              <a:headEnd/>
              <a:tailEnd/>
            </a:ln>
          </p:spPr>
          <p:txBody>
            <a:bodyPr wrap="none">
              <a:prstTxWarp prst="textNoShape">
                <a:avLst/>
              </a:prstTxWarp>
              <a:spAutoFit/>
            </a:bodyPr>
            <a:lstStyle/>
            <a:p>
              <a:pPr algn="l"/>
              <a:r>
                <a:rPr lang="en-US" sz="2000" dirty="0">
                  <a:latin typeface="Avenir Book"/>
                  <a:cs typeface="Avenir Book"/>
                </a:rPr>
                <a:t>r = -0.85</a:t>
              </a:r>
            </a:p>
          </p:txBody>
        </p:sp>
        <p:sp>
          <p:nvSpPr>
            <p:cNvPr id="65624" name="Line 239"/>
            <p:cNvSpPr>
              <a:spLocks noChangeShapeType="1"/>
            </p:cNvSpPr>
            <p:nvPr/>
          </p:nvSpPr>
          <p:spPr bwMode="auto">
            <a:xfrm>
              <a:off x="4068" y="1306"/>
              <a:ext cx="1" cy="994"/>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25" name="Line 240"/>
            <p:cNvSpPr>
              <a:spLocks noChangeShapeType="1"/>
            </p:cNvSpPr>
            <p:nvPr/>
          </p:nvSpPr>
          <p:spPr bwMode="auto">
            <a:xfrm>
              <a:off x="4056" y="2300"/>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26" name="Line 241"/>
            <p:cNvSpPr>
              <a:spLocks noChangeShapeType="1"/>
            </p:cNvSpPr>
            <p:nvPr/>
          </p:nvSpPr>
          <p:spPr bwMode="auto">
            <a:xfrm>
              <a:off x="4068" y="2300"/>
              <a:ext cx="1648"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27" name="Line 242"/>
            <p:cNvSpPr>
              <a:spLocks noChangeShapeType="1"/>
            </p:cNvSpPr>
            <p:nvPr/>
          </p:nvSpPr>
          <p:spPr bwMode="auto">
            <a:xfrm flipV="1">
              <a:off x="4068"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28" name="Line 243"/>
            <p:cNvSpPr>
              <a:spLocks noChangeShapeType="1"/>
            </p:cNvSpPr>
            <p:nvPr/>
          </p:nvSpPr>
          <p:spPr bwMode="auto">
            <a:xfrm flipV="1">
              <a:off x="4262"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29" name="Line 244"/>
            <p:cNvSpPr>
              <a:spLocks noChangeShapeType="1"/>
            </p:cNvSpPr>
            <p:nvPr/>
          </p:nvSpPr>
          <p:spPr bwMode="auto">
            <a:xfrm flipV="1">
              <a:off x="4422"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0" name="Line 245"/>
            <p:cNvSpPr>
              <a:spLocks noChangeShapeType="1"/>
            </p:cNvSpPr>
            <p:nvPr/>
          </p:nvSpPr>
          <p:spPr bwMode="auto">
            <a:xfrm flipV="1">
              <a:off x="4582"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1" name="Line 246"/>
            <p:cNvSpPr>
              <a:spLocks noChangeShapeType="1"/>
            </p:cNvSpPr>
            <p:nvPr/>
          </p:nvSpPr>
          <p:spPr bwMode="auto">
            <a:xfrm flipV="1">
              <a:off x="4741"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2" name="Line 247"/>
            <p:cNvSpPr>
              <a:spLocks noChangeShapeType="1"/>
            </p:cNvSpPr>
            <p:nvPr/>
          </p:nvSpPr>
          <p:spPr bwMode="auto">
            <a:xfrm flipV="1">
              <a:off x="4904"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3" name="Line 248"/>
            <p:cNvSpPr>
              <a:spLocks noChangeShapeType="1"/>
            </p:cNvSpPr>
            <p:nvPr/>
          </p:nvSpPr>
          <p:spPr bwMode="auto">
            <a:xfrm flipV="1">
              <a:off x="5064"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4" name="Line 249"/>
            <p:cNvSpPr>
              <a:spLocks noChangeShapeType="1"/>
            </p:cNvSpPr>
            <p:nvPr/>
          </p:nvSpPr>
          <p:spPr bwMode="auto">
            <a:xfrm flipV="1">
              <a:off x="5224"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5" name="Line 250"/>
            <p:cNvSpPr>
              <a:spLocks noChangeShapeType="1"/>
            </p:cNvSpPr>
            <p:nvPr/>
          </p:nvSpPr>
          <p:spPr bwMode="auto">
            <a:xfrm flipV="1">
              <a:off x="5384" y="230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6" name="Line 251"/>
            <p:cNvSpPr>
              <a:spLocks noChangeShapeType="1"/>
            </p:cNvSpPr>
            <p:nvPr/>
          </p:nvSpPr>
          <p:spPr bwMode="auto">
            <a:xfrm flipV="1">
              <a:off x="5544"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7" name="Line 252"/>
            <p:cNvSpPr>
              <a:spLocks noChangeShapeType="1"/>
            </p:cNvSpPr>
            <p:nvPr/>
          </p:nvSpPr>
          <p:spPr bwMode="auto">
            <a:xfrm flipV="1">
              <a:off x="5704"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38" name="Rectangle 253"/>
            <p:cNvSpPr>
              <a:spLocks noChangeArrowheads="1"/>
            </p:cNvSpPr>
            <p:nvPr/>
          </p:nvSpPr>
          <p:spPr bwMode="auto">
            <a:xfrm>
              <a:off x="4211" y="2332"/>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a:t>
              </a:r>
              <a:endParaRPr lang="en-US" sz="2400">
                <a:latin typeface="Avenir Book"/>
                <a:cs typeface="Avenir Book"/>
              </a:endParaRPr>
            </a:p>
          </p:txBody>
        </p:sp>
        <p:sp>
          <p:nvSpPr>
            <p:cNvPr id="65639" name="Rectangle 254"/>
            <p:cNvSpPr>
              <a:spLocks noChangeArrowheads="1"/>
            </p:cNvSpPr>
            <p:nvPr/>
          </p:nvSpPr>
          <p:spPr bwMode="auto">
            <a:xfrm>
              <a:off x="4372" y="2332"/>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a:t>
              </a:r>
              <a:endParaRPr lang="en-US" sz="2400">
                <a:latin typeface="Avenir Book"/>
                <a:cs typeface="Avenir Book"/>
              </a:endParaRPr>
            </a:p>
          </p:txBody>
        </p:sp>
        <p:sp>
          <p:nvSpPr>
            <p:cNvPr id="65640" name="Rectangle 255"/>
            <p:cNvSpPr>
              <a:spLocks noChangeArrowheads="1"/>
            </p:cNvSpPr>
            <p:nvPr/>
          </p:nvSpPr>
          <p:spPr bwMode="auto">
            <a:xfrm>
              <a:off x="4531" y="2332"/>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a:t>
              </a:r>
              <a:endParaRPr lang="en-US" sz="2400">
                <a:latin typeface="Avenir Book"/>
                <a:cs typeface="Avenir Book"/>
              </a:endParaRPr>
            </a:p>
          </p:txBody>
        </p:sp>
        <p:sp>
          <p:nvSpPr>
            <p:cNvPr id="65641" name="Rectangle 256"/>
            <p:cNvSpPr>
              <a:spLocks noChangeArrowheads="1"/>
            </p:cNvSpPr>
            <p:nvPr/>
          </p:nvSpPr>
          <p:spPr bwMode="auto">
            <a:xfrm>
              <a:off x="4695" y="2332"/>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8</a:t>
              </a:r>
              <a:endParaRPr lang="en-US" sz="2400">
                <a:latin typeface="Avenir Book"/>
                <a:cs typeface="Avenir Book"/>
              </a:endParaRPr>
            </a:p>
          </p:txBody>
        </p:sp>
        <p:sp>
          <p:nvSpPr>
            <p:cNvPr id="65642" name="Rectangle 257"/>
            <p:cNvSpPr>
              <a:spLocks noChangeArrowheads="1"/>
            </p:cNvSpPr>
            <p:nvPr/>
          </p:nvSpPr>
          <p:spPr bwMode="auto">
            <a:xfrm>
              <a:off x="4841"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10</a:t>
              </a:r>
              <a:endParaRPr lang="en-US" sz="2400">
                <a:latin typeface="Avenir Book"/>
                <a:cs typeface="Avenir Book"/>
              </a:endParaRPr>
            </a:p>
          </p:txBody>
        </p:sp>
        <p:sp>
          <p:nvSpPr>
            <p:cNvPr id="65643" name="Rectangle 258"/>
            <p:cNvSpPr>
              <a:spLocks noChangeArrowheads="1"/>
            </p:cNvSpPr>
            <p:nvPr/>
          </p:nvSpPr>
          <p:spPr bwMode="auto">
            <a:xfrm>
              <a:off x="5005"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12</a:t>
              </a:r>
              <a:endParaRPr lang="en-US" sz="2400">
                <a:latin typeface="Avenir Book"/>
                <a:cs typeface="Avenir Book"/>
              </a:endParaRPr>
            </a:p>
          </p:txBody>
        </p:sp>
        <p:sp>
          <p:nvSpPr>
            <p:cNvPr id="65644" name="Rectangle 259"/>
            <p:cNvSpPr>
              <a:spLocks noChangeArrowheads="1"/>
            </p:cNvSpPr>
            <p:nvPr/>
          </p:nvSpPr>
          <p:spPr bwMode="auto">
            <a:xfrm>
              <a:off x="5163"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14</a:t>
              </a:r>
              <a:endParaRPr lang="en-US" sz="2400">
                <a:latin typeface="Avenir Book"/>
                <a:cs typeface="Avenir Book"/>
              </a:endParaRPr>
            </a:p>
          </p:txBody>
        </p:sp>
        <p:sp>
          <p:nvSpPr>
            <p:cNvPr id="65645" name="Rectangle 260"/>
            <p:cNvSpPr>
              <a:spLocks noChangeArrowheads="1"/>
            </p:cNvSpPr>
            <p:nvPr/>
          </p:nvSpPr>
          <p:spPr bwMode="auto">
            <a:xfrm>
              <a:off x="5326"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16</a:t>
              </a:r>
              <a:endParaRPr lang="en-US" sz="2400">
                <a:latin typeface="Avenir Book"/>
                <a:cs typeface="Avenir Book"/>
              </a:endParaRPr>
            </a:p>
          </p:txBody>
        </p:sp>
        <p:sp>
          <p:nvSpPr>
            <p:cNvPr id="65646" name="Rectangle 261"/>
            <p:cNvSpPr>
              <a:spLocks noChangeArrowheads="1"/>
            </p:cNvSpPr>
            <p:nvPr/>
          </p:nvSpPr>
          <p:spPr bwMode="auto">
            <a:xfrm>
              <a:off x="5486"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18</a:t>
              </a:r>
              <a:endParaRPr lang="en-US" sz="2400">
                <a:latin typeface="Avenir Book"/>
                <a:cs typeface="Avenir Book"/>
              </a:endParaRPr>
            </a:p>
          </p:txBody>
        </p:sp>
        <p:sp>
          <p:nvSpPr>
            <p:cNvPr id="65647" name="Rectangle 262"/>
            <p:cNvSpPr>
              <a:spLocks noChangeArrowheads="1"/>
            </p:cNvSpPr>
            <p:nvPr/>
          </p:nvSpPr>
          <p:spPr bwMode="auto">
            <a:xfrm>
              <a:off x="5645" y="2332"/>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20</a:t>
              </a:r>
              <a:endParaRPr lang="en-US" sz="2400">
                <a:latin typeface="Avenir Book"/>
                <a:cs typeface="Avenir Book"/>
              </a:endParaRPr>
            </a:p>
          </p:txBody>
        </p:sp>
        <p:sp>
          <p:nvSpPr>
            <p:cNvPr id="65648" name="Oval 263"/>
            <p:cNvSpPr>
              <a:spLocks noChangeArrowheads="1"/>
            </p:cNvSpPr>
            <p:nvPr/>
          </p:nvSpPr>
          <p:spPr bwMode="auto">
            <a:xfrm rot="2364218">
              <a:off x="4567" y="172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49" name="Oval 264"/>
            <p:cNvSpPr>
              <a:spLocks noChangeArrowheads="1"/>
            </p:cNvSpPr>
            <p:nvPr/>
          </p:nvSpPr>
          <p:spPr bwMode="auto">
            <a:xfrm rot="2364218">
              <a:off x="5191" y="1960"/>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0" name="Oval 265"/>
            <p:cNvSpPr>
              <a:spLocks noChangeArrowheads="1"/>
            </p:cNvSpPr>
            <p:nvPr/>
          </p:nvSpPr>
          <p:spPr bwMode="auto">
            <a:xfrm rot="2364218">
              <a:off x="4637" y="166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1" name="Oval 266"/>
            <p:cNvSpPr>
              <a:spLocks noChangeArrowheads="1"/>
            </p:cNvSpPr>
            <p:nvPr/>
          </p:nvSpPr>
          <p:spPr bwMode="auto">
            <a:xfrm rot="2364218">
              <a:off x="4663" y="1768"/>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2" name="Oval 267"/>
            <p:cNvSpPr>
              <a:spLocks noChangeArrowheads="1"/>
            </p:cNvSpPr>
            <p:nvPr/>
          </p:nvSpPr>
          <p:spPr bwMode="auto">
            <a:xfrm rot="2364218">
              <a:off x="4843" y="1834"/>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3" name="Oval 268"/>
            <p:cNvSpPr>
              <a:spLocks noChangeArrowheads="1"/>
            </p:cNvSpPr>
            <p:nvPr/>
          </p:nvSpPr>
          <p:spPr bwMode="auto">
            <a:xfrm rot="2364218">
              <a:off x="4799" y="166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4" name="Oval 269"/>
            <p:cNvSpPr>
              <a:spLocks noChangeArrowheads="1"/>
            </p:cNvSpPr>
            <p:nvPr/>
          </p:nvSpPr>
          <p:spPr bwMode="auto">
            <a:xfrm rot="2364218">
              <a:off x="4999" y="191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5" name="Oval 270"/>
            <p:cNvSpPr>
              <a:spLocks noChangeArrowheads="1"/>
            </p:cNvSpPr>
            <p:nvPr/>
          </p:nvSpPr>
          <p:spPr bwMode="auto">
            <a:xfrm rot="2364218">
              <a:off x="5138" y="192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6" name="Oval 271"/>
            <p:cNvSpPr>
              <a:spLocks noChangeArrowheads="1"/>
            </p:cNvSpPr>
            <p:nvPr/>
          </p:nvSpPr>
          <p:spPr bwMode="auto">
            <a:xfrm rot="2364218">
              <a:off x="5287" y="205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7" name="Oval 272"/>
            <p:cNvSpPr>
              <a:spLocks noChangeArrowheads="1"/>
            </p:cNvSpPr>
            <p:nvPr/>
          </p:nvSpPr>
          <p:spPr bwMode="auto">
            <a:xfrm rot="2364218">
              <a:off x="4253" y="1570"/>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8" name="Oval 273"/>
            <p:cNvSpPr>
              <a:spLocks noChangeArrowheads="1"/>
            </p:cNvSpPr>
            <p:nvPr/>
          </p:nvSpPr>
          <p:spPr bwMode="auto">
            <a:xfrm rot="2364218">
              <a:off x="4183" y="157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59" name="Oval 274"/>
            <p:cNvSpPr>
              <a:spLocks noChangeArrowheads="1"/>
            </p:cNvSpPr>
            <p:nvPr/>
          </p:nvSpPr>
          <p:spPr bwMode="auto">
            <a:xfrm rot="2364218">
              <a:off x="4101" y="1516"/>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0" name="Oval 275"/>
            <p:cNvSpPr>
              <a:spLocks noChangeArrowheads="1"/>
            </p:cNvSpPr>
            <p:nvPr/>
          </p:nvSpPr>
          <p:spPr bwMode="auto">
            <a:xfrm rot="2364218">
              <a:off x="5239" y="1864"/>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1" name="Oval 276"/>
            <p:cNvSpPr>
              <a:spLocks noChangeArrowheads="1"/>
            </p:cNvSpPr>
            <p:nvPr/>
          </p:nvSpPr>
          <p:spPr bwMode="auto">
            <a:xfrm rot="2364218">
              <a:off x="5383" y="2008"/>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2" name="Oval 277"/>
            <p:cNvSpPr>
              <a:spLocks noChangeArrowheads="1"/>
            </p:cNvSpPr>
            <p:nvPr/>
          </p:nvSpPr>
          <p:spPr bwMode="auto">
            <a:xfrm rot="2364218">
              <a:off x="4960" y="177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3" name="Oval 278"/>
            <p:cNvSpPr>
              <a:spLocks noChangeArrowheads="1"/>
            </p:cNvSpPr>
            <p:nvPr/>
          </p:nvSpPr>
          <p:spPr bwMode="auto">
            <a:xfrm rot="2364218">
              <a:off x="4493" y="171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4" name="Oval 279"/>
            <p:cNvSpPr>
              <a:spLocks noChangeArrowheads="1"/>
            </p:cNvSpPr>
            <p:nvPr/>
          </p:nvSpPr>
          <p:spPr bwMode="auto">
            <a:xfrm rot="2364218">
              <a:off x="4367" y="152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5" name="Oval 280"/>
            <p:cNvSpPr>
              <a:spLocks noChangeArrowheads="1"/>
            </p:cNvSpPr>
            <p:nvPr/>
          </p:nvSpPr>
          <p:spPr bwMode="auto">
            <a:xfrm rot="2364218">
              <a:off x="4349" y="142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6" name="Oval 281"/>
            <p:cNvSpPr>
              <a:spLocks noChangeArrowheads="1"/>
            </p:cNvSpPr>
            <p:nvPr/>
          </p:nvSpPr>
          <p:spPr bwMode="auto">
            <a:xfrm rot="2364218">
              <a:off x="4100" y="142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7" name="Oval 282"/>
            <p:cNvSpPr>
              <a:spLocks noChangeArrowheads="1"/>
            </p:cNvSpPr>
            <p:nvPr/>
          </p:nvSpPr>
          <p:spPr bwMode="auto">
            <a:xfrm rot="2364218">
              <a:off x="4633" y="1563"/>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8" name="Oval 283"/>
            <p:cNvSpPr>
              <a:spLocks noChangeArrowheads="1"/>
            </p:cNvSpPr>
            <p:nvPr/>
          </p:nvSpPr>
          <p:spPr bwMode="auto">
            <a:xfrm rot="2364218">
              <a:off x="5169" y="1817"/>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69" name="Oval 284"/>
            <p:cNvSpPr>
              <a:spLocks noChangeArrowheads="1"/>
            </p:cNvSpPr>
            <p:nvPr/>
          </p:nvSpPr>
          <p:spPr bwMode="auto">
            <a:xfrm rot="2364218">
              <a:off x="4673" y="1632"/>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0" name="Oval 285"/>
            <p:cNvSpPr>
              <a:spLocks noChangeArrowheads="1"/>
            </p:cNvSpPr>
            <p:nvPr/>
          </p:nvSpPr>
          <p:spPr bwMode="auto">
            <a:xfrm rot="2364218">
              <a:off x="4711" y="1816"/>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1" name="Oval 286"/>
            <p:cNvSpPr>
              <a:spLocks noChangeArrowheads="1"/>
            </p:cNvSpPr>
            <p:nvPr/>
          </p:nvSpPr>
          <p:spPr bwMode="auto">
            <a:xfrm rot="2364218">
              <a:off x="4855" y="1768"/>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2" name="Oval 287"/>
            <p:cNvSpPr>
              <a:spLocks noChangeArrowheads="1"/>
            </p:cNvSpPr>
            <p:nvPr/>
          </p:nvSpPr>
          <p:spPr bwMode="auto">
            <a:xfrm rot="2364218">
              <a:off x="4921" y="192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3" name="Oval 288"/>
            <p:cNvSpPr>
              <a:spLocks noChangeArrowheads="1"/>
            </p:cNvSpPr>
            <p:nvPr/>
          </p:nvSpPr>
          <p:spPr bwMode="auto">
            <a:xfrm rot="2364218">
              <a:off x="4750" y="172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4" name="Oval 289"/>
            <p:cNvSpPr>
              <a:spLocks noChangeArrowheads="1"/>
            </p:cNvSpPr>
            <p:nvPr/>
          </p:nvSpPr>
          <p:spPr bwMode="auto">
            <a:xfrm rot="2364218">
              <a:off x="5095" y="186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5" name="Oval 290"/>
            <p:cNvSpPr>
              <a:spLocks noChangeArrowheads="1"/>
            </p:cNvSpPr>
            <p:nvPr/>
          </p:nvSpPr>
          <p:spPr bwMode="auto">
            <a:xfrm rot="2364218">
              <a:off x="5047" y="181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6" name="Oval 291"/>
            <p:cNvSpPr>
              <a:spLocks noChangeArrowheads="1"/>
            </p:cNvSpPr>
            <p:nvPr/>
          </p:nvSpPr>
          <p:spPr bwMode="auto">
            <a:xfrm rot="2364218">
              <a:off x="4349" y="161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7" name="Oval 292"/>
            <p:cNvSpPr>
              <a:spLocks noChangeArrowheads="1"/>
            </p:cNvSpPr>
            <p:nvPr/>
          </p:nvSpPr>
          <p:spPr bwMode="auto">
            <a:xfrm rot="2364218">
              <a:off x="5191" y="2008"/>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8" name="Oval 293"/>
            <p:cNvSpPr>
              <a:spLocks noChangeArrowheads="1"/>
            </p:cNvSpPr>
            <p:nvPr/>
          </p:nvSpPr>
          <p:spPr bwMode="auto">
            <a:xfrm rot="2364218">
              <a:off x="5121" y="2027"/>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79" name="Oval 294"/>
            <p:cNvSpPr>
              <a:spLocks noChangeArrowheads="1"/>
            </p:cNvSpPr>
            <p:nvPr/>
          </p:nvSpPr>
          <p:spPr bwMode="auto">
            <a:xfrm rot="2364218">
              <a:off x="5406" y="189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80" name="Oval 295"/>
            <p:cNvSpPr>
              <a:spLocks noChangeArrowheads="1"/>
            </p:cNvSpPr>
            <p:nvPr/>
          </p:nvSpPr>
          <p:spPr bwMode="auto">
            <a:xfrm rot="2364218">
              <a:off x="4231" y="1480"/>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81" name="Oval 296"/>
            <p:cNvSpPr>
              <a:spLocks noChangeArrowheads="1"/>
            </p:cNvSpPr>
            <p:nvPr/>
          </p:nvSpPr>
          <p:spPr bwMode="auto">
            <a:xfrm rot="2364218">
              <a:off x="5309" y="190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82" name="Oval 297"/>
            <p:cNvSpPr>
              <a:spLocks noChangeArrowheads="1"/>
            </p:cNvSpPr>
            <p:nvPr/>
          </p:nvSpPr>
          <p:spPr bwMode="auto">
            <a:xfrm rot="2364218">
              <a:off x="4460" y="154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83" name="Oval 298"/>
            <p:cNvSpPr>
              <a:spLocks noChangeArrowheads="1"/>
            </p:cNvSpPr>
            <p:nvPr/>
          </p:nvSpPr>
          <p:spPr bwMode="auto">
            <a:xfrm rot="2364218">
              <a:off x="4471" y="162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84" name="Line 299"/>
            <p:cNvSpPr>
              <a:spLocks noChangeShapeType="1"/>
            </p:cNvSpPr>
            <p:nvPr/>
          </p:nvSpPr>
          <p:spPr bwMode="auto">
            <a:xfrm flipV="1">
              <a:off x="4105" y="230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85" name="Rectangle 300"/>
            <p:cNvSpPr>
              <a:spLocks noChangeArrowheads="1"/>
            </p:cNvSpPr>
            <p:nvPr/>
          </p:nvSpPr>
          <p:spPr bwMode="auto">
            <a:xfrm>
              <a:off x="4083" y="2332"/>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686" name="Line 301"/>
            <p:cNvSpPr>
              <a:spLocks noChangeShapeType="1"/>
            </p:cNvSpPr>
            <p:nvPr/>
          </p:nvSpPr>
          <p:spPr bwMode="auto">
            <a:xfrm>
              <a:off x="3961" y="2132"/>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87" name="Line 302"/>
            <p:cNvSpPr>
              <a:spLocks noChangeShapeType="1"/>
            </p:cNvSpPr>
            <p:nvPr/>
          </p:nvSpPr>
          <p:spPr bwMode="auto">
            <a:xfrm>
              <a:off x="3961" y="1966"/>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88" name="Line 303"/>
            <p:cNvSpPr>
              <a:spLocks noChangeShapeType="1"/>
            </p:cNvSpPr>
            <p:nvPr/>
          </p:nvSpPr>
          <p:spPr bwMode="auto">
            <a:xfrm>
              <a:off x="3961" y="1803"/>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89" name="Line 304"/>
            <p:cNvSpPr>
              <a:spLocks noChangeShapeType="1"/>
            </p:cNvSpPr>
            <p:nvPr/>
          </p:nvSpPr>
          <p:spPr bwMode="auto">
            <a:xfrm>
              <a:off x="3961" y="1637"/>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90" name="Line 305"/>
            <p:cNvSpPr>
              <a:spLocks noChangeShapeType="1"/>
            </p:cNvSpPr>
            <p:nvPr/>
          </p:nvSpPr>
          <p:spPr bwMode="auto">
            <a:xfrm>
              <a:off x="3961" y="1471"/>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91" name="Rectangle 306"/>
            <p:cNvSpPr>
              <a:spLocks noChangeArrowheads="1"/>
            </p:cNvSpPr>
            <p:nvPr/>
          </p:nvSpPr>
          <p:spPr bwMode="auto">
            <a:xfrm>
              <a:off x="3946" y="2274"/>
              <a:ext cx="40"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692" name="Rectangle 307"/>
            <p:cNvSpPr>
              <a:spLocks noChangeArrowheads="1"/>
            </p:cNvSpPr>
            <p:nvPr/>
          </p:nvSpPr>
          <p:spPr bwMode="auto">
            <a:xfrm>
              <a:off x="3902" y="2109"/>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15</a:t>
              </a:r>
              <a:endParaRPr lang="en-US" sz="2400">
                <a:latin typeface="Avenir Book"/>
                <a:cs typeface="Avenir Book"/>
              </a:endParaRPr>
            </a:p>
          </p:txBody>
        </p:sp>
        <p:sp>
          <p:nvSpPr>
            <p:cNvPr id="65693" name="Rectangle 308"/>
            <p:cNvSpPr>
              <a:spLocks noChangeArrowheads="1"/>
            </p:cNvSpPr>
            <p:nvPr/>
          </p:nvSpPr>
          <p:spPr bwMode="auto">
            <a:xfrm>
              <a:off x="3902" y="1943"/>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30</a:t>
              </a:r>
              <a:endParaRPr lang="en-US" sz="2400">
                <a:latin typeface="Avenir Book"/>
                <a:cs typeface="Avenir Book"/>
              </a:endParaRPr>
            </a:p>
          </p:txBody>
        </p:sp>
        <p:sp>
          <p:nvSpPr>
            <p:cNvPr id="65694" name="Rectangle 309"/>
            <p:cNvSpPr>
              <a:spLocks noChangeArrowheads="1"/>
            </p:cNvSpPr>
            <p:nvPr/>
          </p:nvSpPr>
          <p:spPr bwMode="auto">
            <a:xfrm>
              <a:off x="3902" y="1779"/>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45</a:t>
              </a:r>
              <a:endParaRPr lang="en-US" sz="2400">
                <a:latin typeface="Avenir Book"/>
                <a:cs typeface="Avenir Book"/>
              </a:endParaRPr>
            </a:p>
          </p:txBody>
        </p:sp>
        <p:sp>
          <p:nvSpPr>
            <p:cNvPr id="65695" name="Rectangle 310"/>
            <p:cNvSpPr>
              <a:spLocks noChangeArrowheads="1"/>
            </p:cNvSpPr>
            <p:nvPr/>
          </p:nvSpPr>
          <p:spPr bwMode="auto">
            <a:xfrm>
              <a:off x="3902" y="1613"/>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60</a:t>
              </a:r>
              <a:endParaRPr lang="en-US" sz="2400">
                <a:latin typeface="Avenir Book"/>
                <a:cs typeface="Avenir Book"/>
              </a:endParaRPr>
            </a:p>
          </p:txBody>
        </p:sp>
        <p:sp>
          <p:nvSpPr>
            <p:cNvPr id="65696" name="Rectangle 311"/>
            <p:cNvSpPr>
              <a:spLocks noChangeArrowheads="1"/>
            </p:cNvSpPr>
            <p:nvPr/>
          </p:nvSpPr>
          <p:spPr bwMode="auto">
            <a:xfrm>
              <a:off x="3902" y="1447"/>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75</a:t>
              </a:r>
              <a:endParaRPr lang="en-US" sz="2400">
                <a:latin typeface="Avenir Book"/>
                <a:cs typeface="Avenir Book"/>
              </a:endParaRPr>
            </a:p>
          </p:txBody>
        </p:sp>
        <p:sp>
          <p:nvSpPr>
            <p:cNvPr id="65697" name="Rectangle 312"/>
            <p:cNvSpPr>
              <a:spLocks noChangeArrowheads="1"/>
            </p:cNvSpPr>
            <p:nvPr/>
          </p:nvSpPr>
          <p:spPr bwMode="auto">
            <a:xfrm>
              <a:off x="3901" y="1281"/>
              <a:ext cx="7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90</a:t>
              </a:r>
              <a:endParaRPr lang="en-US" sz="2400">
                <a:latin typeface="Avenir Book"/>
                <a:cs typeface="Avenir Book"/>
              </a:endParaRPr>
            </a:p>
          </p:txBody>
        </p:sp>
      </p:grpSp>
      <p:grpSp>
        <p:nvGrpSpPr>
          <p:cNvPr id="7" name="Group 313"/>
          <p:cNvGrpSpPr>
            <a:grpSpLocks/>
          </p:cNvGrpSpPr>
          <p:nvPr/>
        </p:nvGrpSpPr>
        <p:grpSpPr bwMode="auto">
          <a:xfrm>
            <a:off x="3507155" y="1975772"/>
            <a:ext cx="2389146" cy="3043238"/>
            <a:chOff x="1918" y="492"/>
            <a:chExt cx="1831" cy="1917"/>
          </a:xfrm>
        </p:grpSpPr>
        <p:sp>
          <p:nvSpPr>
            <p:cNvPr id="65548" name="Text Box 314"/>
            <p:cNvSpPr txBox="1">
              <a:spLocks noChangeArrowheads="1"/>
            </p:cNvSpPr>
            <p:nvPr/>
          </p:nvSpPr>
          <p:spPr bwMode="auto">
            <a:xfrm>
              <a:off x="2120" y="492"/>
              <a:ext cx="1416" cy="523"/>
            </a:xfrm>
            <a:prstGeom prst="rect">
              <a:avLst/>
            </a:prstGeom>
            <a:noFill/>
            <a:ln w="9525">
              <a:noFill/>
              <a:miter lim="800000"/>
              <a:headEnd/>
              <a:tailEnd/>
            </a:ln>
          </p:spPr>
          <p:txBody>
            <a:bodyPr wrap="none">
              <a:prstTxWarp prst="textNoShape">
                <a:avLst/>
              </a:prstTxWarp>
              <a:spAutoFit/>
            </a:bodyPr>
            <a:lstStyle/>
            <a:p>
              <a:pPr algn="ctr"/>
              <a:r>
                <a:rPr lang="en-US" sz="2400" u="sng" dirty="0">
                  <a:latin typeface="Avenir Book"/>
                  <a:cs typeface="Avenir Book"/>
                </a:rPr>
                <a:t>Null</a:t>
              </a:r>
              <a:r>
                <a:rPr lang="en-US" sz="2400" dirty="0">
                  <a:latin typeface="Avenir Book"/>
                  <a:cs typeface="Avenir Book"/>
                </a:rPr>
                <a:t> </a:t>
              </a:r>
            </a:p>
            <a:p>
              <a:pPr algn="ctr"/>
              <a:r>
                <a:rPr lang="en-US" sz="2400" dirty="0">
                  <a:latin typeface="Avenir Book"/>
                  <a:cs typeface="Avenir Book"/>
                </a:rPr>
                <a:t>(no correlation)</a:t>
              </a:r>
            </a:p>
          </p:txBody>
        </p:sp>
        <p:sp>
          <p:nvSpPr>
            <p:cNvPr id="65549" name="Line 315"/>
            <p:cNvSpPr>
              <a:spLocks noChangeShapeType="1"/>
            </p:cNvSpPr>
            <p:nvPr/>
          </p:nvSpPr>
          <p:spPr bwMode="auto">
            <a:xfrm>
              <a:off x="2083" y="1286"/>
              <a:ext cx="1" cy="994"/>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0" name="Line 316"/>
            <p:cNvSpPr>
              <a:spLocks noChangeShapeType="1"/>
            </p:cNvSpPr>
            <p:nvPr/>
          </p:nvSpPr>
          <p:spPr bwMode="auto">
            <a:xfrm>
              <a:off x="2071" y="2280"/>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1" name="Line 317"/>
            <p:cNvSpPr>
              <a:spLocks noChangeShapeType="1"/>
            </p:cNvSpPr>
            <p:nvPr/>
          </p:nvSpPr>
          <p:spPr bwMode="auto">
            <a:xfrm>
              <a:off x="2083" y="2280"/>
              <a:ext cx="1648"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2" name="Line 318"/>
            <p:cNvSpPr>
              <a:spLocks noChangeShapeType="1"/>
            </p:cNvSpPr>
            <p:nvPr/>
          </p:nvSpPr>
          <p:spPr bwMode="auto">
            <a:xfrm flipV="1">
              <a:off x="2083"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3" name="Line 319"/>
            <p:cNvSpPr>
              <a:spLocks noChangeShapeType="1"/>
            </p:cNvSpPr>
            <p:nvPr/>
          </p:nvSpPr>
          <p:spPr bwMode="auto">
            <a:xfrm flipV="1">
              <a:off x="2277" y="228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4" name="Line 320"/>
            <p:cNvSpPr>
              <a:spLocks noChangeShapeType="1"/>
            </p:cNvSpPr>
            <p:nvPr/>
          </p:nvSpPr>
          <p:spPr bwMode="auto">
            <a:xfrm flipV="1">
              <a:off x="2437" y="228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5" name="Line 321"/>
            <p:cNvSpPr>
              <a:spLocks noChangeShapeType="1"/>
            </p:cNvSpPr>
            <p:nvPr/>
          </p:nvSpPr>
          <p:spPr bwMode="auto">
            <a:xfrm flipV="1">
              <a:off x="2597" y="228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6" name="Line 322"/>
            <p:cNvSpPr>
              <a:spLocks noChangeShapeType="1"/>
            </p:cNvSpPr>
            <p:nvPr/>
          </p:nvSpPr>
          <p:spPr bwMode="auto">
            <a:xfrm flipV="1">
              <a:off x="2756"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7" name="Line 323"/>
            <p:cNvSpPr>
              <a:spLocks noChangeShapeType="1"/>
            </p:cNvSpPr>
            <p:nvPr/>
          </p:nvSpPr>
          <p:spPr bwMode="auto">
            <a:xfrm flipV="1">
              <a:off x="2919"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8" name="Line 324"/>
            <p:cNvSpPr>
              <a:spLocks noChangeShapeType="1"/>
            </p:cNvSpPr>
            <p:nvPr/>
          </p:nvSpPr>
          <p:spPr bwMode="auto">
            <a:xfrm flipV="1">
              <a:off x="3079"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59" name="Line 325"/>
            <p:cNvSpPr>
              <a:spLocks noChangeShapeType="1"/>
            </p:cNvSpPr>
            <p:nvPr/>
          </p:nvSpPr>
          <p:spPr bwMode="auto">
            <a:xfrm flipV="1">
              <a:off x="3239"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60" name="Line 326"/>
            <p:cNvSpPr>
              <a:spLocks noChangeShapeType="1"/>
            </p:cNvSpPr>
            <p:nvPr/>
          </p:nvSpPr>
          <p:spPr bwMode="auto">
            <a:xfrm flipV="1">
              <a:off x="3399" y="2280"/>
              <a:ext cx="1"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61" name="Line 327"/>
            <p:cNvSpPr>
              <a:spLocks noChangeShapeType="1"/>
            </p:cNvSpPr>
            <p:nvPr/>
          </p:nvSpPr>
          <p:spPr bwMode="auto">
            <a:xfrm flipV="1">
              <a:off x="3559" y="228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562" name="Rectangle 328"/>
            <p:cNvSpPr>
              <a:spLocks noChangeArrowheads="1"/>
            </p:cNvSpPr>
            <p:nvPr/>
          </p:nvSpPr>
          <p:spPr bwMode="auto">
            <a:xfrm>
              <a:off x="2226" y="2312"/>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a:t>
              </a:r>
              <a:endParaRPr lang="en-US" sz="2400">
                <a:latin typeface="Avenir Book"/>
                <a:cs typeface="Avenir Book"/>
              </a:endParaRPr>
            </a:p>
          </p:txBody>
        </p:sp>
        <p:sp>
          <p:nvSpPr>
            <p:cNvPr id="65563" name="Rectangle 329"/>
            <p:cNvSpPr>
              <a:spLocks noChangeArrowheads="1"/>
            </p:cNvSpPr>
            <p:nvPr/>
          </p:nvSpPr>
          <p:spPr bwMode="auto">
            <a:xfrm>
              <a:off x="2387" y="2312"/>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4</a:t>
              </a:r>
              <a:endParaRPr lang="en-US" sz="2400">
                <a:latin typeface="Avenir Book"/>
                <a:cs typeface="Avenir Book"/>
              </a:endParaRPr>
            </a:p>
          </p:txBody>
        </p:sp>
        <p:sp>
          <p:nvSpPr>
            <p:cNvPr id="65564" name="Rectangle 330"/>
            <p:cNvSpPr>
              <a:spLocks noChangeArrowheads="1"/>
            </p:cNvSpPr>
            <p:nvPr/>
          </p:nvSpPr>
          <p:spPr bwMode="auto">
            <a:xfrm>
              <a:off x="2546" y="2312"/>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a:t>
              </a:r>
              <a:endParaRPr lang="en-US" sz="2400">
                <a:latin typeface="Avenir Book"/>
                <a:cs typeface="Avenir Book"/>
              </a:endParaRPr>
            </a:p>
          </p:txBody>
        </p:sp>
        <p:sp>
          <p:nvSpPr>
            <p:cNvPr id="65565" name="Rectangle 331"/>
            <p:cNvSpPr>
              <a:spLocks noChangeArrowheads="1"/>
            </p:cNvSpPr>
            <p:nvPr/>
          </p:nvSpPr>
          <p:spPr bwMode="auto">
            <a:xfrm>
              <a:off x="2710" y="2312"/>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8</a:t>
              </a:r>
              <a:endParaRPr lang="en-US" sz="2400">
                <a:latin typeface="Avenir Book"/>
                <a:cs typeface="Avenir Book"/>
              </a:endParaRPr>
            </a:p>
          </p:txBody>
        </p:sp>
        <p:sp>
          <p:nvSpPr>
            <p:cNvPr id="65566" name="Rectangle 332"/>
            <p:cNvSpPr>
              <a:spLocks noChangeArrowheads="1"/>
            </p:cNvSpPr>
            <p:nvPr/>
          </p:nvSpPr>
          <p:spPr bwMode="auto">
            <a:xfrm>
              <a:off x="2856"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10</a:t>
              </a:r>
              <a:endParaRPr lang="en-US" sz="2400">
                <a:latin typeface="Avenir Book"/>
                <a:cs typeface="Avenir Book"/>
              </a:endParaRPr>
            </a:p>
          </p:txBody>
        </p:sp>
        <p:sp>
          <p:nvSpPr>
            <p:cNvPr id="65567" name="Rectangle 333"/>
            <p:cNvSpPr>
              <a:spLocks noChangeArrowheads="1"/>
            </p:cNvSpPr>
            <p:nvPr/>
          </p:nvSpPr>
          <p:spPr bwMode="auto">
            <a:xfrm>
              <a:off x="3020"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12</a:t>
              </a:r>
              <a:endParaRPr lang="en-US" sz="2400">
                <a:latin typeface="Avenir Book"/>
                <a:cs typeface="Avenir Book"/>
              </a:endParaRPr>
            </a:p>
          </p:txBody>
        </p:sp>
        <p:sp>
          <p:nvSpPr>
            <p:cNvPr id="65568" name="Rectangle 334"/>
            <p:cNvSpPr>
              <a:spLocks noChangeArrowheads="1"/>
            </p:cNvSpPr>
            <p:nvPr/>
          </p:nvSpPr>
          <p:spPr bwMode="auto">
            <a:xfrm>
              <a:off x="3178"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14</a:t>
              </a:r>
              <a:endParaRPr lang="en-US" sz="2400">
                <a:latin typeface="Avenir Book"/>
                <a:cs typeface="Avenir Book"/>
              </a:endParaRPr>
            </a:p>
          </p:txBody>
        </p:sp>
        <p:sp>
          <p:nvSpPr>
            <p:cNvPr id="65569" name="Rectangle 335"/>
            <p:cNvSpPr>
              <a:spLocks noChangeArrowheads="1"/>
            </p:cNvSpPr>
            <p:nvPr/>
          </p:nvSpPr>
          <p:spPr bwMode="auto">
            <a:xfrm>
              <a:off x="3341"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16</a:t>
              </a:r>
              <a:endParaRPr lang="en-US" sz="2400">
                <a:latin typeface="Avenir Book"/>
                <a:cs typeface="Avenir Book"/>
              </a:endParaRPr>
            </a:p>
          </p:txBody>
        </p:sp>
        <p:sp>
          <p:nvSpPr>
            <p:cNvPr id="65570" name="Rectangle 336"/>
            <p:cNvSpPr>
              <a:spLocks noChangeArrowheads="1"/>
            </p:cNvSpPr>
            <p:nvPr/>
          </p:nvSpPr>
          <p:spPr bwMode="auto">
            <a:xfrm>
              <a:off x="3501"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18</a:t>
              </a:r>
              <a:endParaRPr lang="en-US" sz="2400">
                <a:latin typeface="Avenir Book"/>
                <a:cs typeface="Avenir Book"/>
              </a:endParaRPr>
            </a:p>
          </p:txBody>
        </p:sp>
        <p:sp>
          <p:nvSpPr>
            <p:cNvPr id="65571" name="Rectangle 337"/>
            <p:cNvSpPr>
              <a:spLocks noChangeArrowheads="1"/>
            </p:cNvSpPr>
            <p:nvPr/>
          </p:nvSpPr>
          <p:spPr bwMode="auto">
            <a:xfrm>
              <a:off x="3660" y="231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20</a:t>
              </a:r>
              <a:endParaRPr lang="en-US" sz="2400">
                <a:latin typeface="Avenir Book"/>
                <a:cs typeface="Avenir Book"/>
              </a:endParaRPr>
            </a:p>
          </p:txBody>
        </p:sp>
        <p:sp>
          <p:nvSpPr>
            <p:cNvPr id="65572" name="Oval 338"/>
            <p:cNvSpPr>
              <a:spLocks noChangeArrowheads="1"/>
            </p:cNvSpPr>
            <p:nvPr/>
          </p:nvSpPr>
          <p:spPr bwMode="auto">
            <a:xfrm rot="2364218">
              <a:off x="2579" y="172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3" name="Oval 339"/>
            <p:cNvSpPr>
              <a:spLocks noChangeArrowheads="1"/>
            </p:cNvSpPr>
            <p:nvPr/>
          </p:nvSpPr>
          <p:spPr bwMode="auto">
            <a:xfrm rot="2364218">
              <a:off x="3342" y="1886"/>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4" name="Oval 340"/>
            <p:cNvSpPr>
              <a:spLocks noChangeArrowheads="1"/>
            </p:cNvSpPr>
            <p:nvPr/>
          </p:nvSpPr>
          <p:spPr bwMode="auto">
            <a:xfrm rot="2364218">
              <a:off x="2692" y="154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5" name="Oval 341"/>
            <p:cNvSpPr>
              <a:spLocks noChangeArrowheads="1"/>
            </p:cNvSpPr>
            <p:nvPr/>
          </p:nvSpPr>
          <p:spPr bwMode="auto">
            <a:xfrm rot="2364218">
              <a:off x="2718" y="174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6" name="Oval 342"/>
            <p:cNvSpPr>
              <a:spLocks noChangeArrowheads="1"/>
            </p:cNvSpPr>
            <p:nvPr/>
          </p:nvSpPr>
          <p:spPr bwMode="auto">
            <a:xfrm rot="2364218">
              <a:off x="2898" y="1712"/>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7" name="Oval 343"/>
            <p:cNvSpPr>
              <a:spLocks noChangeArrowheads="1"/>
            </p:cNvSpPr>
            <p:nvPr/>
          </p:nvSpPr>
          <p:spPr bwMode="auto">
            <a:xfrm rot="2364218">
              <a:off x="3039" y="1543"/>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8" name="Oval 344"/>
            <p:cNvSpPr>
              <a:spLocks noChangeArrowheads="1"/>
            </p:cNvSpPr>
            <p:nvPr/>
          </p:nvSpPr>
          <p:spPr bwMode="auto">
            <a:xfrm rot="2364218">
              <a:off x="2958" y="1358"/>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79" name="Oval 345"/>
            <p:cNvSpPr>
              <a:spLocks noChangeArrowheads="1"/>
            </p:cNvSpPr>
            <p:nvPr/>
          </p:nvSpPr>
          <p:spPr bwMode="auto">
            <a:xfrm rot="2364218">
              <a:off x="3193" y="180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0" name="Oval 346"/>
            <p:cNvSpPr>
              <a:spLocks noChangeArrowheads="1"/>
            </p:cNvSpPr>
            <p:nvPr/>
          </p:nvSpPr>
          <p:spPr bwMode="auto">
            <a:xfrm rot="2364218">
              <a:off x="3438" y="140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1" name="Oval 347"/>
            <p:cNvSpPr>
              <a:spLocks noChangeArrowheads="1"/>
            </p:cNvSpPr>
            <p:nvPr/>
          </p:nvSpPr>
          <p:spPr bwMode="auto">
            <a:xfrm rot="2364218">
              <a:off x="2308" y="1448"/>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2" name="Oval 348"/>
            <p:cNvSpPr>
              <a:spLocks noChangeArrowheads="1"/>
            </p:cNvSpPr>
            <p:nvPr/>
          </p:nvSpPr>
          <p:spPr bwMode="auto">
            <a:xfrm rot="2364218">
              <a:off x="2334" y="1934"/>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3" name="Oval 349"/>
            <p:cNvSpPr>
              <a:spLocks noChangeArrowheads="1"/>
            </p:cNvSpPr>
            <p:nvPr/>
          </p:nvSpPr>
          <p:spPr bwMode="auto">
            <a:xfrm rot="2364218">
              <a:off x="2116" y="1496"/>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4" name="Oval 350"/>
            <p:cNvSpPr>
              <a:spLocks noChangeArrowheads="1"/>
            </p:cNvSpPr>
            <p:nvPr/>
          </p:nvSpPr>
          <p:spPr bwMode="auto">
            <a:xfrm rot="2364218">
              <a:off x="3390" y="1645"/>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5" name="Oval 351"/>
            <p:cNvSpPr>
              <a:spLocks noChangeArrowheads="1"/>
            </p:cNvSpPr>
            <p:nvPr/>
          </p:nvSpPr>
          <p:spPr bwMode="auto">
            <a:xfrm rot="2364218">
              <a:off x="3531" y="1986"/>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6" name="Oval 352"/>
            <p:cNvSpPr>
              <a:spLocks noChangeArrowheads="1"/>
            </p:cNvSpPr>
            <p:nvPr/>
          </p:nvSpPr>
          <p:spPr bwMode="auto">
            <a:xfrm rot="2364218">
              <a:off x="3015" y="1648"/>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7" name="Oval 353"/>
            <p:cNvSpPr>
              <a:spLocks noChangeArrowheads="1"/>
            </p:cNvSpPr>
            <p:nvPr/>
          </p:nvSpPr>
          <p:spPr bwMode="auto">
            <a:xfrm rot="2364218">
              <a:off x="2548" y="159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8" name="Oval 354"/>
            <p:cNvSpPr>
              <a:spLocks noChangeArrowheads="1"/>
            </p:cNvSpPr>
            <p:nvPr/>
          </p:nvSpPr>
          <p:spPr bwMode="auto">
            <a:xfrm rot="2364218">
              <a:off x="2190" y="1838"/>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89" name="Oval 355"/>
            <p:cNvSpPr>
              <a:spLocks noChangeArrowheads="1"/>
            </p:cNvSpPr>
            <p:nvPr/>
          </p:nvSpPr>
          <p:spPr bwMode="auto">
            <a:xfrm rot="2364218">
              <a:off x="2404" y="130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0" name="Oval 356"/>
            <p:cNvSpPr>
              <a:spLocks noChangeArrowheads="1"/>
            </p:cNvSpPr>
            <p:nvPr/>
          </p:nvSpPr>
          <p:spPr bwMode="auto">
            <a:xfrm rot="2364218">
              <a:off x="2116" y="1592"/>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1" name="Oval 357"/>
            <p:cNvSpPr>
              <a:spLocks noChangeArrowheads="1"/>
            </p:cNvSpPr>
            <p:nvPr/>
          </p:nvSpPr>
          <p:spPr bwMode="auto">
            <a:xfrm rot="2364218">
              <a:off x="2688" y="144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2" name="Oval 358"/>
            <p:cNvSpPr>
              <a:spLocks noChangeArrowheads="1"/>
            </p:cNvSpPr>
            <p:nvPr/>
          </p:nvSpPr>
          <p:spPr bwMode="auto">
            <a:xfrm rot="2364218">
              <a:off x="3224" y="1695"/>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3" name="Oval 359"/>
            <p:cNvSpPr>
              <a:spLocks noChangeArrowheads="1"/>
            </p:cNvSpPr>
            <p:nvPr/>
          </p:nvSpPr>
          <p:spPr bwMode="auto">
            <a:xfrm rot="2364218">
              <a:off x="2478" y="1982"/>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4" name="Oval 360"/>
            <p:cNvSpPr>
              <a:spLocks noChangeArrowheads="1"/>
            </p:cNvSpPr>
            <p:nvPr/>
          </p:nvSpPr>
          <p:spPr bwMode="auto">
            <a:xfrm rot="2364218">
              <a:off x="2599" y="1927"/>
              <a:ext cx="24"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5" name="Oval 361"/>
            <p:cNvSpPr>
              <a:spLocks noChangeArrowheads="1"/>
            </p:cNvSpPr>
            <p:nvPr/>
          </p:nvSpPr>
          <p:spPr bwMode="auto">
            <a:xfrm rot="2364218">
              <a:off x="2718" y="212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6" name="Oval 362"/>
            <p:cNvSpPr>
              <a:spLocks noChangeArrowheads="1"/>
            </p:cNvSpPr>
            <p:nvPr/>
          </p:nvSpPr>
          <p:spPr bwMode="auto">
            <a:xfrm rot="2364218">
              <a:off x="2976" y="180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7" name="Oval 363"/>
            <p:cNvSpPr>
              <a:spLocks noChangeArrowheads="1"/>
            </p:cNvSpPr>
            <p:nvPr/>
          </p:nvSpPr>
          <p:spPr bwMode="auto">
            <a:xfrm rot="2364218">
              <a:off x="2862" y="145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8" name="Oval 364"/>
            <p:cNvSpPr>
              <a:spLocks noChangeArrowheads="1"/>
            </p:cNvSpPr>
            <p:nvPr/>
          </p:nvSpPr>
          <p:spPr bwMode="auto">
            <a:xfrm rot="2364218">
              <a:off x="2943" y="1961"/>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599" name="Oval 365"/>
            <p:cNvSpPr>
              <a:spLocks noChangeArrowheads="1"/>
            </p:cNvSpPr>
            <p:nvPr/>
          </p:nvSpPr>
          <p:spPr bwMode="auto">
            <a:xfrm rot="2364218">
              <a:off x="2756" y="1811"/>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0" name="Oval 366"/>
            <p:cNvSpPr>
              <a:spLocks noChangeArrowheads="1"/>
            </p:cNvSpPr>
            <p:nvPr/>
          </p:nvSpPr>
          <p:spPr bwMode="auto">
            <a:xfrm rot="2364218">
              <a:off x="2404" y="149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1" name="Oval 367"/>
            <p:cNvSpPr>
              <a:spLocks noChangeArrowheads="1"/>
            </p:cNvSpPr>
            <p:nvPr/>
          </p:nvSpPr>
          <p:spPr bwMode="auto">
            <a:xfrm rot="2364218">
              <a:off x="3076" y="2072"/>
              <a:ext cx="23" cy="2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2" name="Oval 368"/>
            <p:cNvSpPr>
              <a:spLocks noChangeArrowheads="1"/>
            </p:cNvSpPr>
            <p:nvPr/>
          </p:nvSpPr>
          <p:spPr bwMode="auto">
            <a:xfrm rot="2364218">
              <a:off x="3176" y="1905"/>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3" name="Oval 369"/>
            <p:cNvSpPr>
              <a:spLocks noChangeArrowheads="1"/>
            </p:cNvSpPr>
            <p:nvPr/>
          </p:nvSpPr>
          <p:spPr bwMode="auto">
            <a:xfrm rot="2364218">
              <a:off x="3461" y="177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4" name="Oval 370"/>
            <p:cNvSpPr>
              <a:spLocks noChangeArrowheads="1"/>
            </p:cNvSpPr>
            <p:nvPr/>
          </p:nvSpPr>
          <p:spPr bwMode="auto">
            <a:xfrm rot="2364218">
              <a:off x="2238" y="1646"/>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5" name="Oval 371"/>
            <p:cNvSpPr>
              <a:spLocks noChangeArrowheads="1"/>
            </p:cNvSpPr>
            <p:nvPr/>
          </p:nvSpPr>
          <p:spPr bwMode="auto">
            <a:xfrm rot="2364218">
              <a:off x="3246" y="1502"/>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6" name="Oval 372"/>
            <p:cNvSpPr>
              <a:spLocks noChangeArrowheads="1"/>
            </p:cNvSpPr>
            <p:nvPr/>
          </p:nvSpPr>
          <p:spPr bwMode="auto">
            <a:xfrm rot="2364218">
              <a:off x="2515" y="1424"/>
              <a:ext cx="24"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7" name="Oval 373"/>
            <p:cNvSpPr>
              <a:spLocks noChangeArrowheads="1"/>
            </p:cNvSpPr>
            <p:nvPr/>
          </p:nvSpPr>
          <p:spPr bwMode="auto">
            <a:xfrm rot="2364218">
              <a:off x="2452" y="1736"/>
              <a:ext cx="23" cy="24"/>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latin typeface="Avenir Book"/>
                <a:cs typeface="Avenir Book"/>
              </a:endParaRPr>
            </a:p>
          </p:txBody>
        </p:sp>
        <p:sp>
          <p:nvSpPr>
            <p:cNvPr id="65608" name="Line 374"/>
            <p:cNvSpPr>
              <a:spLocks noChangeShapeType="1"/>
            </p:cNvSpPr>
            <p:nvPr/>
          </p:nvSpPr>
          <p:spPr bwMode="auto">
            <a:xfrm flipV="1">
              <a:off x="2120" y="2280"/>
              <a:ext cx="0" cy="1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09" name="Rectangle 375"/>
            <p:cNvSpPr>
              <a:spLocks noChangeArrowheads="1"/>
            </p:cNvSpPr>
            <p:nvPr/>
          </p:nvSpPr>
          <p:spPr bwMode="auto">
            <a:xfrm>
              <a:off x="2098" y="2312"/>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0</a:t>
              </a:r>
              <a:endParaRPr lang="en-US" sz="2400">
                <a:latin typeface="Avenir Book"/>
                <a:cs typeface="Avenir Book"/>
              </a:endParaRPr>
            </a:p>
          </p:txBody>
        </p:sp>
        <p:sp>
          <p:nvSpPr>
            <p:cNvPr id="65610" name="Text Box 376"/>
            <p:cNvSpPr txBox="1">
              <a:spLocks noChangeArrowheads="1"/>
            </p:cNvSpPr>
            <p:nvPr/>
          </p:nvSpPr>
          <p:spPr bwMode="auto">
            <a:xfrm>
              <a:off x="3025" y="1095"/>
              <a:ext cx="457" cy="252"/>
            </a:xfrm>
            <a:prstGeom prst="rect">
              <a:avLst/>
            </a:prstGeom>
            <a:noFill/>
            <a:ln w="9525">
              <a:noFill/>
              <a:miter lim="800000"/>
              <a:headEnd/>
              <a:tailEnd/>
            </a:ln>
          </p:spPr>
          <p:txBody>
            <a:bodyPr wrap="none">
              <a:prstTxWarp prst="textNoShape">
                <a:avLst/>
              </a:prstTxWarp>
              <a:spAutoFit/>
            </a:bodyPr>
            <a:lstStyle/>
            <a:p>
              <a:pPr algn="l"/>
              <a:r>
                <a:rPr lang="en-US" sz="2000" dirty="0">
                  <a:latin typeface="Avenir Book"/>
                  <a:cs typeface="Avenir Book"/>
                </a:rPr>
                <a:t>r = 0</a:t>
              </a:r>
            </a:p>
          </p:txBody>
        </p:sp>
        <p:sp>
          <p:nvSpPr>
            <p:cNvPr id="65611" name="Line 377"/>
            <p:cNvSpPr>
              <a:spLocks noChangeShapeType="1"/>
            </p:cNvSpPr>
            <p:nvPr/>
          </p:nvSpPr>
          <p:spPr bwMode="auto">
            <a:xfrm>
              <a:off x="1978" y="2117"/>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12" name="Line 378"/>
            <p:cNvSpPr>
              <a:spLocks noChangeShapeType="1"/>
            </p:cNvSpPr>
            <p:nvPr/>
          </p:nvSpPr>
          <p:spPr bwMode="auto">
            <a:xfrm>
              <a:off x="1978" y="1951"/>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13" name="Line 379"/>
            <p:cNvSpPr>
              <a:spLocks noChangeShapeType="1"/>
            </p:cNvSpPr>
            <p:nvPr/>
          </p:nvSpPr>
          <p:spPr bwMode="auto">
            <a:xfrm>
              <a:off x="1978" y="1788"/>
              <a:ext cx="12" cy="1"/>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14" name="Line 380"/>
            <p:cNvSpPr>
              <a:spLocks noChangeShapeType="1"/>
            </p:cNvSpPr>
            <p:nvPr/>
          </p:nvSpPr>
          <p:spPr bwMode="auto">
            <a:xfrm>
              <a:off x="1978" y="1622"/>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15" name="Line 381"/>
            <p:cNvSpPr>
              <a:spLocks noChangeShapeType="1"/>
            </p:cNvSpPr>
            <p:nvPr/>
          </p:nvSpPr>
          <p:spPr bwMode="auto">
            <a:xfrm>
              <a:off x="1978" y="1456"/>
              <a:ext cx="12" cy="0"/>
            </a:xfrm>
            <a:prstGeom prst="line">
              <a:avLst/>
            </a:prstGeom>
            <a:noFill/>
            <a:ln w="0">
              <a:solidFill>
                <a:srgbClr val="000000"/>
              </a:solidFill>
              <a:round/>
              <a:headEnd/>
              <a:tailEnd/>
            </a:ln>
          </p:spPr>
          <p:txBody>
            <a:bodyPr>
              <a:prstTxWarp prst="textNoShape">
                <a:avLst/>
              </a:prstTxWarp>
            </a:bodyPr>
            <a:lstStyle/>
            <a:p>
              <a:endParaRPr lang="en-US">
                <a:latin typeface="Avenir Book"/>
                <a:cs typeface="Avenir Book"/>
              </a:endParaRPr>
            </a:p>
          </p:txBody>
        </p:sp>
        <p:sp>
          <p:nvSpPr>
            <p:cNvPr id="65616" name="Rectangle 382"/>
            <p:cNvSpPr>
              <a:spLocks noChangeArrowheads="1"/>
            </p:cNvSpPr>
            <p:nvPr/>
          </p:nvSpPr>
          <p:spPr bwMode="auto">
            <a:xfrm>
              <a:off x="1963" y="2259"/>
              <a:ext cx="45" cy="97"/>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0</a:t>
              </a:r>
              <a:endParaRPr lang="en-US" sz="2400" dirty="0">
                <a:latin typeface="Avenir Book"/>
                <a:cs typeface="Avenir Book"/>
              </a:endParaRPr>
            </a:p>
          </p:txBody>
        </p:sp>
        <p:sp>
          <p:nvSpPr>
            <p:cNvPr id="65617" name="Rectangle 383"/>
            <p:cNvSpPr>
              <a:spLocks noChangeArrowheads="1"/>
            </p:cNvSpPr>
            <p:nvPr/>
          </p:nvSpPr>
          <p:spPr bwMode="auto">
            <a:xfrm>
              <a:off x="1919" y="2094"/>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15</a:t>
              </a:r>
              <a:endParaRPr lang="en-US" sz="2400">
                <a:latin typeface="Avenir Book"/>
                <a:cs typeface="Avenir Book"/>
              </a:endParaRPr>
            </a:p>
          </p:txBody>
        </p:sp>
        <p:sp>
          <p:nvSpPr>
            <p:cNvPr id="65618" name="Rectangle 384"/>
            <p:cNvSpPr>
              <a:spLocks noChangeArrowheads="1"/>
            </p:cNvSpPr>
            <p:nvPr/>
          </p:nvSpPr>
          <p:spPr bwMode="auto">
            <a:xfrm>
              <a:off x="1919" y="192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30</a:t>
              </a:r>
              <a:endParaRPr lang="en-US" sz="2400">
                <a:latin typeface="Avenir Book"/>
                <a:cs typeface="Avenir Book"/>
              </a:endParaRPr>
            </a:p>
          </p:txBody>
        </p:sp>
        <p:sp>
          <p:nvSpPr>
            <p:cNvPr id="65619" name="Rectangle 385"/>
            <p:cNvSpPr>
              <a:spLocks noChangeArrowheads="1"/>
            </p:cNvSpPr>
            <p:nvPr/>
          </p:nvSpPr>
          <p:spPr bwMode="auto">
            <a:xfrm>
              <a:off x="1919" y="1764"/>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dirty="0">
                  <a:solidFill>
                    <a:srgbClr val="000000"/>
                  </a:solidFill>
                  <a:latin typeface="Avenir Book"/>
                  <a:cs typeface="Avenir Book"/>
                </a:rPr>
                <a:t>45</a:t>
              </a:r>
              <a:endParaRPr lang="en-US" sz="2400" dirty="0">
                <a:latin typeface="Avenir Book"/>
                <a:cs typeface="Avenir Book"/>
              </a:endParaRPr>
            </a:p>
          </p:txBody>
        </p:sp>
        <p:sp>
          <p:nvSpPr>
            <p:cNvPr id="65620" name="Rectangle 386"/>
            <p:cNvSpPr>
              <a:spLocks noChangeArrowheads="1"/>
            </p:cNvSpPr>
            <p:nvPr/>
          </p:nvSpPr>
          <p:spPr bwMode="auto">
            <a:xfrm>
              <a:off x="1919" y="1598"/>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60</a:t>
              </a:r>
              <a:endParaRPr lang="en-US" sz="2400">
                <a:latin typeface="Avenir Book"/>
                <a:cs typeface="Avenir Book"/>
              </a:endParaRPr>
            </a:p>
          </p:txBody>
        </p:sp>
        <p:sp>
          <p:nvSpPr>
            <p:cNvPr id="65621" name="Rectangle 387"/>
            <p:cNvSpPr>
              <a:spLocks noChangeArrowheads="1"/>
            </p:cNvSpPr>
            <p:nvPr/>
          </p:nvSpPr>
          <p:spPr bwMode="auto">
            <a:xfrm>
              <a:off x="1919" y="1432"/>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75</a:t>
              </a:r>
              <a:endParaRPr lang="en-US" sz="2400">
                <a:latin typeface="Avenir Book"/>
                <a:cs typeface="Avenir Book"/>
              </a:endParaRPr>
            </a:p>
          </p:txBody>
        </p:sp>
        <p:sp>
          <p:nvSpPr>
            <p:cNvPr id="65622" name="Rectangle 388"/>
            <p:cNvSpPr>
              <a:spLocks noChangeArrowheads="1"/>
            </p:cNvSpPr>
            <p:nvPr/>
          </p:nvSpPr>
          <p:spPr bwMode="auto">
            <a:xfrm>
              <a:off x="1918" y="1266"/>
              <a:ext cx="89" cy="96"/>
            </a:xfrm>
            <a:prstGeom prst="rect">
              <a:avLst/>
            </a:prstGeom>
            <a:noFill/>
            <a:ln w="9525">
              <a:noFill/>
              <a:miter lim="800000"/>
              <a:headEnd/>
              <a:tailEnd/>
            </a:ln>
          </p:spPr>
          <p:txBody>
            <a:bodyPr wrap="none" lIns="0" tIns="0" rIns="0" bIns="0">
              <a:prstTxWarp prst="textNoShape">
                <a:avLst/>
              </a:prstTxWarp>
              <a:spAutoFit/>
            </a:bodyPr>
            <a:lstStyle/>
            <a:p>
              <a:pPr algn="l"/>
              <a:r>
                <a:rPr lang="en-US" sz="1000">
                  <a:solidFill>
                    <a:srgbClr val="000000"/>
                  </a:solidFill>
                  <a:latin typeface="Avenir Book"/>
                  <a:cs typeface="Avenir Book"/>
                </a:rPr>
                <a:t>90</a:t>
              </a:r>
              <a:endParaRPr lang="en-US" sz="2400">
                <a:latin typeface="Avenir Book"/>
                <a:cs typeface="Avenir Book"/>
              </a:endParaRPr>
            </a:p>
          </p:txBody>
        </p:sp>
      </p:grpSp>
      <p:sp>
        <p:nvSpPr>
          <p:cNvPr id="390" name="Rectangle 3"/>
          <p:cNvSpPr txBox="1">
            <a:spLocks noChangeArrowheads="1"/>
          </p:cNvSpPr>
          <p:nvPr/>
        </p:nvSpPr>
        <p:spPr bwMode="auto">
          <a:xfrm>
            <a:off x="1772454" y="294996"/>
            <a:ext cx="55137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pitchFamily="-112"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pitchFamily="-112"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pitchFamily="-112"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pitchFamily="-112"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9pPr>
          </a:lstStyle>
          <a:p>
            <a:pPr marL="609600" indent="-609600" algn="ctr">
              <a:lnSpc>
                <a:spcPct val="90000"/>
              </a:lnSpc>
              <a:buFontTx/>
              <a:buNone/>
            </a:pPr>
            <a:r>
              <a:rPr lang="en-US" sz="4000" dirty="0">
                <a:latin typeface="Avenir Black"/>
                <a:ea typeface="ＭＳ Ｐゴシック" charset="-128"/>
                <a:cs typeface="Avenir Black"/>
              </a:rPr>
              <a:t>Linear Correlations</a:t>
            </a:r>
          </a:p>
        </p:txBody>
      </p:sp>
    </p:spTree>
    <p:extLst>
      <p:ext uri="{BB962C8B-B14F-4D97-AF65-F5344CB8AC3E}">
        <p14:creationId xmlns:p14="http://schemas.microsoft.com/office/powerpoint/2010/main" val="4157613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58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6758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Roman" panose="02000503020000020003" pitchFamily="2" charset="0"/>
              </a:rPr>
              <a:t>The Pearson Correlation (</a:t>
            </a:r>
            <a:r>
              <a:rPr lang="en-US" i="1" dirty="0">
                <a:latin typeface="Avenir Roman" panose="02000503020000020003" pitchFamily="2" charset="0"/>
                <a:cs typeface="Times New Roman" pitchFamily="18" charset="0"/>
              </a:rPr>
              <a:t>r</a:t>
            </a:r>
            <a:r>
              <a:rPr lang="en-US" dirty="0">
                <a:latin typeface="Avenir Roman" panose="02000503020000020003" pitchFamily="2" charset="0"/>
              </a:rPr>
              <a:t>)</a:t>
            </a:r>
          </a:p>
        </p:txBody>
      </p:sp>
      <p:sp>
        <p:nvSpPr>
          <p:cNvPr id="3" name="Content Placeholder 2"/>
          <p:cNvSpPr>
            <a:spLocks noGrp="1"/>
          </p:cNvSpPr>
          <p:nvPr>
            <p:ph idx="1"/>
          </p:nvPr>
        </p:nvSpPr>
        <p:spPr>
          <a:xfrm>
            <a:off x="457200" y="1600199"/>
            <a:ext cx="8229600" cy="4140232"/>
          </a:xfrm>
        </p:spPr>
        <p:txBody>
          <a:bodyPr>
            <a:normAutofit/>
          </a:bodyPr>
          <a:lstStyle/>
          <a:p>
            <a:pPr>
              <a:lnSpc>
                <a:spcPct val="120000"/>
              </a:lnSpc>
            </a:pPr>
            <a:r>
              <a:rPr lang="en-US" dirty="0"/>
              <a:t>Measures the degree and the direction of the linear relationship between two variables</a:t>
            </a:r>
          </a:p>
          <a:p>
            <a:pPr>
              <a:lnSpc>
                <a:spcPct val="120000"/>
              </a:lnSpc>
            </a:pPr>
            <a:r>
              <a:rPr lang="en-US" dirty="0"/>
              <a:t>It is also a ratio:</a:t>
            </a:r>
          </a:p>
          <a:p>
            <a:pPr algn="ctr">
              <a:buNone/>
            </a:pPr>
            <a:endParaRPr lang="en-US" sz="2500" i="1" dirty="0" smtClean="0"/>
          </a:p>
          <a:p>
            <a:pPr algn="ctr">
              <a:buNone/>
            </a:pPr>
            <a:endParaRPr lang="en-US" sz="2500" i="1" dirty="0"/>
          </a:p>
          <a:p>
            <a:pPr algn="ctr">
              <a:buNone/>
            </a:pPr>
            <a:r>
              <a:rPr lang="en-US" sz="2500" i="1" dirty="0" smtClean="0"/>
              <a:t>OR</a:t>
            </a:r>
            <a:endParaRPr lang="en-US" sz="2500" i="1" dirty="0"/>
          </a:p>
          <a:p>
            <a:pPr>
              <a:buNone/>
            </a:pPr>
            <a:endParaRPr lang="en-US" dirty="0"/>
          </a:p>
        </p:txBody>
      </p:sp>
      <p:graphicFrame>
        <p:nvGraphicFramePr>
          <p:cNvPr id="1026" name="Object 2"/>
          <p:cNvGraphicFramePr>
            <a:graphicFrameLocks noGrp="1" noChangeAspect="1"/>
          </p:cNvGraphicFramePr>
          <p:nvPr>
            <p:extLst>
              <p:ext uri="{D42A27DB-BD31-4B8C-83A1-F6EECF244321}">
                <p14:modId xmlns:p14="http://schemas.microsoft.com/office/powerpoint/2010/main" val="667149995"/>
              </p:ext>
            </p:extLst>
          </p:nvPr>
        </p:nvGraphicFramePr>
        <p:xfrm>
          <a:off x="1355058" y="3527354"/>
          <a:ext cx="6433883" cy="948232"/>
        </p:xfrm>
        <a:graphic>
          <a:graphicData uri="http://schemas.openxmlformats.org/presentationml/2006/ole">
            <mc:AlternateContent xmlns:mc="http://schemas.openxmlformats.org/markup-compatibility/2006">
              <mc:Choice xmlns:v="urn:schemas-microsoft-com:vml" Requires="v">
                <p:oleObj spid="_x0000_s1031" name="Equation" r:id="rId3" imgW="2844720" imgH="419040" progId="Equation.3">
                  <p:embed/>
                </p:oleObj>
              </mc:Choice>
              <mc:Fallback>
                <p:oleObj name="Equation" r:id="rId3" imgW="2844720" imgH="419040" progId="Equation.3">
                  <p:embed/>
                  <p:pic>
                    <p:nvPicPr>
                      <p:cNvPr id="1026"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058" y="3527354"/>
                        <a:ext cx="6433883" cy="94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027" name="Object 3"/>
          <p:cNvGraphicFramePr>
            <a:graphicFrameLocks noGrp="1" noChangeAspect="1"/>
          </p:cNvGraphicFramePr>
          <p:nvPr>
            <p:extLst/>
          </p:nvPr>
        </p:nvGraphicFramePr>
        <p:xfrm>
          <a:off x="2001836" y="5040982"/>
          <a:ext cx="5140325" cy="949325"/>
        </p:xfrm>
        <a:graphic>
          <a:graphicData uri="http://schemas.openxmlformats.org/presentationml/2006/ole">
            <mc:AlternateContent xmlns:mc="http://schemas.openxmlformats.org/markup-compatibility/2006">
              <mc:Choice xmlns:v="urn:schemas-microsoft-com:vml" Requires="v">
                <p:oleObj spid="_x0000_s1032" name="Equation" r:id="rId5" imgW="2273040" imgH="419040" progId="Equation.3">
                  <p:embed/>
                </p:oleObj>
              </mc:Choice>
              <mc:Fallback>
                <p:oleObj name="Equation" r:id="rId5" imgW="2273040" imgH="419040" progId="Equation.3">
                  <p:embed/>
                  <p:pic>
                    <p:nvPicPr>
                      <p:cNvPr id="1027"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1836" y="5040982"/>
                        <a:ext cx="514032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051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Roman" panose="02000503020000020003" pitchFamily="2" charset="0"/>
              </a:rPr>
              <a:t>Covariance</a:t>
            </a:r>
          </a:p>
        </p:txBody>
      </p:sp>
      <p:sp>
        <p:nvSpPr>
          <p:cNvPr id="3" name="Content Placeholder 2"/>
          <p:cNvSpPr>
            <a:spLocks noGrp="1"/>
          </p:cNvSpPr>
          <p:nvPr>
            <p:ph idx="1"/>
          </p:nvPr>
        </p:nvSpPr>
        <p:spPr>
          <a:xfrm>
            <a:off x="457200" y="1512276"/>
            <a:ext cx="8229600" cy="4525963"/>
          </a:xfrm>
        </p:spPr>
        <p:txBody>
          <a:bodyPr/>
          <a:lstStyle/>
          <a:p>
            <a:pPr marL="0" indent="0">
              <a:buNone/>
            </a:pPr>
            <a:r>
              <a:rPr lang="en-US" b="1" dirty="0"/>
              <a:t>Covariance</a:t>
            </a:r>
            <a:r>
              <a:rPr lang="en-US" dirty="0"/>
              <a:t> – a measure of how much two variables change together</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p:cNvPicPr>
            <a:picLocks noChangeAspect="1"/>
          </p:cNvPicPr>
          <p:nvPr/>
        </p:nvPicPr>
        <p:blipFill>
          <a:blip r:embed="rId2"/>
          <a:stretch>
            <a:fillRect/>
          </a:stretch>
        </p:blipFill>
        <p:spPr>
          <a:xfrm>
            <a:off x="1099789" y="2923309"/>
            <a:ext cx="7476586" cy="3373582"/>
          </a:xfrm>
          <a:prstGeom prst="rect">
            <a:avLst/>
          </a:prstGeom>
        </p:spPr>
      </p:pic>
    </p:spTree>
    <p:extLst>
      <p:ext uri="{BB962C8B-B14F-4D97-AF65-F5344CB8AC3E}">
        <p14:creationId xmlns:p14="http://schemas.microsoft.com/office/powerpoint/2010/main" val="13385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miley Face 7"/>
          <p:cNvSpPr/>
          <p:nvPr/>
        </p:nvSpPr>
        <p:spPr>
          <a:xfrm>
            <a:off x="4724400" y="3810000"/>
            <a:ext cx="2547180" cy="2489616"/>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0"/>
            <a:ext cx="9144000" cy="6858000"/>
          </a:xfrm>
          <a:prstGeom prst="rect">
            <a:avLst/>
          </a:prstGeom>
          <a:blipFill dpi="0" rotWithShape="1">
            <a:blip r:embed="rId3">
              <a:alphaModFix amt="5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4724400" y="3810000"/>
            <a:ext cx="2547180" cy="2489616"/>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Visualizing correlations</a:t>
            </a:r>
          </a:p>
        </p:txBody>
      </p:sp>
      <p:pic>
        <p:nvPicPr>
          <p:cNvPr id="3" name="Picture 2">
            <a:extLst>
              <a:ext uri="{FF2B5EF4-FFF2-40B4-BE49-F238E27FC236}">
                <a16:creationId xmlns:a16="http://schemas.microsoft.com/office/drawing/2014/main" id="{0F529D51-889A-4672-AF01-BCDCA356F5AC}"/>
              </a:ext>
            </a:extLst>
          </p:cNvPr>
          <p:cNvPicPr>
            <a:picLocks noChangeAspect="1"/>
          </p:cNvPicPr>
          <p:nvPr/>
        </p:nvPicPr>
        <p:blipFill>
          <a:blip r:embed="rId4"/>
          <a:stretch>
            <a:fillRect/>
          </a:stretch>
        </p:blipFill>
        <p:spPr>
          <a:xfrm>
            <a:off x="4407315" y="539542"/>
            <a:ext cx="3181350" cy="2686050"/>
          </a:xfrm>
          <a:prstGeom prst="rect">
            <a:avLst/>
          </a:prstGeom>
        </p:spPr>
      </p:pic>
      <p:graphicFrame>
        <p:nvGraphicFramePr>
          <p:cNvPr id="17" name="Chart 16"/>
          <p:cNvGraphicFramePr/>
          <p:nvPr>
            <p:extLst>
              <p:ext uri="{D42A27DB-BD31-4B8C-83A1-F6EECF244321}">
                <p14:modId xmlns:p14="http://schemas.microsoft.com/office/powerpoint/2010/main" val="3960509675"/>
              </p:ext>
            </p:extLst>
          </p:nvPr>
        </p:nvGraphicFramePr>
        <p:xfrm>
          <a:off x="3847598" y="3632409"/>
          <a:ext cx="4623630" cy="299699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671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blipFill dpi="0" rotWithShape="1">
            <a:blip r:embed="rId3">
              <a:alphaModFix amt="5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Visualizing correlations</a:t>
            </a:r>
          </a:p>
        </p:txBody>
      </p:sp>
      <p:graphicFrame>
        <p:nvGraphicFramePr>
          <p:cNvPr id="17" name="Chart 16"/>
          <p:cNvGraphicFramePr/>
          <p:nvPr>
            <p:extLst>
              <p:ext uri="{D42A27DB-BD31-4B8C-83A1-F6EECF244321}">
                <p14:modId xmlns:p14="http://schemas.microsoft.com/office/powerpoint/2010/main" val="805722426"/>
              </p:ext>
            </p:extLst>
          </p:nvPr>
        </p:nvGraphicFramePr>
        <p:xfrm>
          <a:off x="3810000" y="3657600"/>
          <a:ext cx="4623630" cy="2996992"/>
        </p:xfrm>
        <a:graphic>
          <a:graphicData uri="http://schemas.openxmlformats.org/drawingml/2006/chart">
            <c:chart xmlns:c="http://schemas.openxmlformats.org/drawingml/2006/chart" xmlns:r="http://schemas.openxmlformats.org/officeDocument/2006/relationships" r:id="rId4"/>
          </a:graphicData>
        </a:graphic>
      </p:graphicFrame>
      <p:sp>
        <p:nvSpPr>
          <p:cNvPr id="20" name="Smiley Face 19"/>
          <p:cNvSpPr/>
          <p:nvPr/>
        </p:nvSpPr>
        <p:spPr>
          <a:xfrm>
            <a:off x="4724400" y="3810000"/>
            <a:ext cx="2547180" cy="2489616"/>
          </a:xfrm>
          <a:prstGeom prst="smileyFac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98777BF-AA3A-40B9-9C6D-FC30BD3F9E14}"/>
              </a:ext>
            </a:extLst>
          </p:cNvPr>
          <p:cNvPicPr>
            <a:picLocks noChangeAspect="1"/>
          </p:cNvPicPr>
          <p:nvPr/>
        </p:nvPicPr>
        <p:blipFill>
          <a:blip r:embed="rId5"/>
          <a:stretch>
            <a:fillRect/>
          </a:stretch>
        </p:blipFill>
        <p:spPr>
          <a:xfrm>
            <a:off x="4483515" y="476250"/>
            <a:ext cx="3276600" cy="2705100"/>
          </a:xfrm>
          <a:prstGeom prst="rect">
            <a:avLst/>
          </a:prstGeom>
        </p:spPr>
      </p:pic>
    </p:spTree>
    <p:extLst>
      <p:ext uri="{BB962C8B-B14F-4D97-AF65-F5344CB8AC3E}">
        <p14:creationId xmlns:p14="http://schemas.microsoft.com/office/powerpoint/2010/main" val="209748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blipFill dpi="0" rotWithShape="1">
            <a:blip r:embed="rId3">
              <a:alphaModFix amt="5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Visualizing correlations</a:t>
            </a:r>
          </a:p>
        </p:txBody>
      </p:sp>
      <p:graphicFrame>
        <p:nvGraphicFramePr>
          <p:cNvPr id="17" name="Chart 16"/>
          <p:cNvGraphicFramePr/>
          <p:nvPr>
            <p:extLst/>
          </p:nvPr>
        </p:nvGraphicFramePr>
        <p:xfrm>
          <a:off x="3842580" y="3632408"/>
          <a:ext cx="4623630" cy="2996992"/>
        </p:xfrm>
        <a:graphic>
          <a:graphicData uri="http://schemas.openxmlformats.org/drawingml/2006/chart">
            <c:chart xmlns:c="http://schemas.openxmlformats.org/drawingml/2006/chart" xmlns:r="http://schemas.openxmlformats.org/officeDocument/2006/relationships" r:id="rId4"/>
          </a:graphicData>
        </a:graphic>
      </p:graphicFrame>
      <p:sp>
        <p:nvSpPr>
          <p:cNvPr id="20" name="Smiley Face 19"/>
          <p:cNvSpPr/>
          <p:nvPr/>
        </p:nvSpPr>
        <p:spPr>
          <a:xfrm>
            <a:off x="4800600" y="3810000"/>
            <a:ext cx="2547180" cy="2489616"/>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47AFB4-565E-4852-94FC-EFAC182F6EFC}"/>
              </a:ext>
            </a:extLst>
          </p:cNvPr>
          <p:cNvPicPr>
            <a:picLocks noChangeAspect="1"/>
          </p:cNvPicPr>
          <p:nvPr/>
        </p:nvPicPr>
        <p:blipFill>
          <a:blip r:embed="rId5"/>
          <a:stretch>
            <a:fillRect/>
          </a:stretch>
        </p:blipFill>
        <p:spPr>
          <a:xfrm>
            <a:off x="4458945" y="444292"/>
            <a:ext cx="3390900" cy="2781300"/>
          </a:xfrm>
          <a:prstGeom prst="rect">
            <a:avLst/>
          </a:prstGeom>
        </p:spPr>
      </p:pic>
    </p:spTree>
    <p:extLst>
      <p:ext uri="{BB962C8B-B14F-4D97-AF65-F5344CB8AC3E}">
        <p14:creationId xmlns:p14="http://schemas.microsoft.com/office/powerpoint/2010/main" val="12106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A40A3C-C89A-DE44-98F3-6229A6558ABA}"/>
              </a:ext>
            </a:extLst>
          </p:cNvPr>
          <p:cNvPicPr>
            <a:picLocks noChangeAspect="1"/>
          </p:cNvPicPr>
          <p:nvPr/>
        </p:nvPicPr>
        <p:blipFill>
          <a:blip r:embed="rId2"/>
          <a:stretch>
            <a:fillRect/>
          </a:stretch>
        </p:blipFill>
        <p:spPr>
          <a:xfrm>
            <a:off x="762000" y="152400"/>
            <a:ext cx="7620000" cy="6553200"/>
          </a:xfrm>
          <a:prstGeom prst="rect">
            <a:avLst/>
          </a:prstGeom>
        </p:spPr>
      </p:pic>
      <p:sp>
        <p:nvSpPr>
          <p:cNvPr id="5" name="Rectangle 3">
            <a:extLst>
              <a:ext uri="{FF2B5EF4-FFF2-40B4-BE49-F238E27FC236}">
                <a16:creationId xmlns:a16="http://schemas.microsoft.com/office/drawing/2014/main" id="{6C153A3F-B23F-A24D-A5D1-47E22668EAD5}"/>
              </a:ext>
            </a:extLst>
          </p:cNvPr>
          <p:cNvSpPr txBox="1">
            <a:spLocks noChangeArrowheads="1"/>
          </p:cNvSpPr>
          <p:nvPr/>
        </p:nvSpPr>
        <p:spPr bwMode="auto">
          <a:xfrm>
            <a:off x="245532" y="2351053"/>
            <a:ext cx="8652935"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pitchFamily="-112"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pitchFamily="-112"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pitchFamily="-112"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pitchFamily="-112"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9pPr>
          </a:lstStyle>
          <a:p>
            <a:pPr marL="609600" indent="-609600" algn="ctr">
              <a:lnSpc>
                <a:spcPct val="90000"/>
              </a:lnSpc>
              <a:buFontTx/>
              <a:buNone/>
            </a:pPr>
            <a:r>
              <a:rPr lang="en-US" sz="4400" dirty="0">
                <a:latin typeface="Avenir Black"/>
                <a:ea typeface="ＭＳ Ｐゴシック" charset="-128"/>
                <a:cs typeface="Avenir Book"/>
              </a:rPr>
              <a:t>Correlational Analyses</a:t>
            </a:r>
            <a:endParaRPr lang="en-US" sz="4400" dirty="0">
              <a:latin typeface="Avenir Book"/>
              <a:ea typeface="ＭＳ Ｐゴシック" charset="-128"/>
              <a:cs typeface="Avenir Book"/>
            </a:endParaRPr>
          </a:p>
        </p:txBody>
      </p:sp>
    </p:spTree>
    <p:extLst>
      <p:ext uri="{BB962C8B-B14F-4D97-AF65-F5344CB8AC3E}">
        <p14:creationId xmlns:p14="http://schemas.microsoft.com/office/powerpoint/2010/main" val="323239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latin typeface="Avenir Roman" panose="02000503020000020003" pitchFamily="2" charset="0"/>
              </a:rPr>
              <a:t>Why Use Correlations?</a:t>
            </a:r>
          </a:p>
        </p:txBody>
      </p:sp>
      <p:sp>
        <p:nvSpPr>
          <p:cNvPr id="23555" name="Content Placeholder 2"/>
          <p:cNvSpPr>
            <a:spLocks noGrp="1"/>
          </p:cNvSpPr>
          <p:nvPr>
            <p:ph idx="1"/>
          </p:nvPr>
        </p:nvSpPr>
        <p:spPr/>
        <p:txBody>
          <a:bodyPr>
            <a:normAutofit/>
          </a:bodyPr>
          <a:lstStyle/>
          <a:p>
            <a:pPr marL="0" indent="0">
              <a:buNone/>
              <a:defRPr/>
            </a:pPr>
            <a:r>
              <a:rPr lang="en-US" dirty="0"/>
              <a:t>To </a:t>
            </a:r>
            <a:r>
              <a:rPr lang="en-US" b="1" dirty="0">
                <a:solidFill>
                  <a:schemeClr val="tx2"/>
                </a:solidFill>
              </a:rPr>
              <a:t>predict</a:t>
            </a:r>
            <a:r>
              <a:rPr lang="en-US" dirty="0"/>
              <a:t> behaviors or events</a:t>
            </a:r>
          </a:p>
          <a:p>
            <a:pPr marL="0" indent="0">
              <a:buNone/>
              <a:defRPr/>
            </a:pPr>
            <a:r>
              <a:rPr lang="en-US" sz="2400" dirty="0">
                <a:solidFill>
                  <a:schemeClr val="tx2"/>
                </a:solidFill>
              </a:rPr>
              <a:t>Dr. </a:t>
            </a:r>
            <a:r>
              <a:rPr lang="en-US" sz="2400" dirty="0" err="1">
                <a:solidFill>
                  <a:schemeClr val="tx2"/>
                </a:solidFill>
              </a:rPr>
              <a:t>Gajano</a:t>
            </a:r>
            <a:r>
              <a:rPr lang="en-US" sz="2400" dirty="0">
                <a:solidFill>
                  <a:schemeClr val="tx2"/>
                </a:solidFill>
              </a:rPr>
              <a:t> hopes to demonstrate that celebrities who use more  inhalable narcotics also tend to have more career failures than their peers.  If this result is obtained, then what would be the predictor variable and what would be the criterion variable?</a:t>
            </a:r>
          </a:p>
          <a:p>
            <a:pPr lvl="1" indent="6350">
              <a:buFont typeface="Wingdings" pitchFamily="2" charset="2"/>
              <a:buNone/>
              <a:defRPr/>
            </a:pPr>
            <a:r>
              <a:rPr lang="en-US" b="1" dirty="0">
                <a:solidFill>
                  <a:srgbClr val="C00000"/>
                </a:solidFill>
              </a:rPr>
              <a:t>Predictor variable</a:t>
            </a:r>
            <a:r>
              <a:rPr lang="en-US" b="1" dirty="0"/>
              <a:t>:</a:t>
            </a:r>
            <a:endParaRPr lang="en-US" b="1" dirty="0">
              <a:solidFill>
                <a:schemeClr val="tx2"/>
              </a:solidFill>
            </a:endParaRPr>
          </a:p>
          <a:p>
            <a:pPr lvl="1" indent="6350">
              <a:buFont typeface="Wingdings" pitchFamily="2" charset="2"/>
              <a:buNone/>
              <a:defRPr/>
            </a:pPr>
            <a:r>
              <a:rPr lang="en-US" b="1" dirty="0">
                <a:solidFill>
                  <a:srgbClr val="C00000"/>
                </a:solidFill>
              </a:rPr>
              <a:t>Criterion variable</a:t>
            </a:r>
            <a:r>
              <a:rPr lang="en-US" b="1" dirty="0"/>
              <a:t>:  </a:t>
            </a:r>
          </a:p>
          <a:p>
            <a:pPr marL="0" indent="0">
              <a:buNone/>
              <a:defRPr/>
            </a:pPr>
            <a:endParaRPr lang="en-US" dirty="0"/>
          </a:p>
        </p:txBody>
      </p:sp>
      <p:sp>
        <p:nvSpPr>
          <p:cNvPr id="3" name="TextBox 2"/>
          <p:cNvSpPr txBox="1"/>
          <p:nvPr/>
        </p:nvSpPr>
        <p:spPr>
          <a:xfrm>
            <a:off x="4015674" y="3761994"/>
            <a:ext cx="3463384" cy="461665"/>
          </a:xfrm>
          <a:prstGeom prst="rect">
            <a:avLst/>
          </a:prstGeom>
          <a:noFill/>
        </p:spPr>
        <p:txBody>
          <a:bodyPr wrap="none" rtlCol="0">
            <a:spAutoFit/>
          </a:bodyPr>
          <a:lstStyle/>
          <a:p>
            <a:r>
              <a:rPr lang="en-US" sz="2400" b="1" dirty="0">
                <a:solidFill>
                  <a:schemeClr val="tx2"/>
                </a:solidFill>
              </a:rPr>
              <a:t>Use of inhalable narcotics</a:t>
            </a:r>
            <a:endParaRPr lang="en-US" sz="2400" dirty="0"/>
          </a:p>
        </p:txBody>
      </p:sp>
      <p:sp>
        <p:nvSpPr>
          <p:cNvPr id="4" name="TextBox 3"/>
          <p:cNvSpPr txBox="1"/>
          <p:nvPr/>
        </p:nvSpPr>
        <p:spPr>
          <a:xfrm>
            <a:off x="4031975" y="4278868"/>
            <a:ext cx="2057400" cy="461665"/>
          </a:xfrm>
          <a:prstGeom prst="rect">
            <a:avLst/>
          </a:prstGeom>
          <a:noFill/>
        </p:spPr>
        <p:txBody>
          <a:bodyPr wrap="square" rtlCol="0">
            <a:spAutoFit/>
          </a:bodyPr>
          <a:lstStyle/>
          <a:p>
            <a:pPr marL="0" lvl="1"/>
            <a:r>
              <a:rPr lang="en-US" sz="2400" b="1" dirty="0">
                <a:solidFill>
                  <a:schemeClr val="tx2"/>
                </a:solidFill>
              </a:rPr>
              <a:t>Career failure</a:t>
            </a:r>
            <a:endParaRPr lang="en-US" sz="2400" dirty="0"/>
          </a:p>
        </p:txBody>
      </p:sp>
    </p:spTree>
    <p:extLst>
      <p:ext uri="{BB962C8B-B14F-4D97-AF65-F5344CB8AC3E}">
        <p14:creationId xmlns:p14="http://schemas.microsoft.com/office/powerpoint/2010/main" val="2621143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282"/>
          </a:xfrm>
        </p:spPr>
        <p:txBody>
          <a:bodyPr>
            <a:normAutofit/>
          </a:bodyPr>
          <a:lstStyle/>
          <a:p>
            <a:pPr>
              <a:defRPr/>
            </a:pPr>
            <a:r>
              <a:rPr lang="en-US" dirty="0">
                <a:latin typeface="Avenir Roman" panose="02000503020000020003" pitchFamily="2" charset="0"/>
              </a:rPr>
              <a:t>Why Use Correlations?</a:t>
            </a:r>
          </a:p>
        </p:txBody>
      </p:sp>
      <p:sp>
        <p:nvSpPr>
          <p:cNvPr id="41987" name="Content Placeholder 2"/>
          <p:cNvSpPr>
            <a:spLocks noGrp="1"/>
          </p:cNvSpPr>
          <p:nvPr>
            <p:ph idx="1"/>
          </p:nvPr>
        </p:nvSpPr>
        <p:spPr/>
        <p:txBody>
          <a:bodyPr>
            <a:normAutofit/>
          </a:bodyPr>
          <a:lstStyle/>
          <a:p>
            <a:pPr marL="0" indent="0">
              <a:buNone/>
            </a:pPr>
            <a:r>
              <a:rPr lang="en-US" altLang="en-US" dirty="0"/>
              <a:t>To assess the </a:t>
            </a:r>
            <a:r>
              <a:rPr lang="en-US" altLang="en-US" b="1" dirty="0">
                <a:solidFill>
                  <a:schemeClr val="tx2"/>
                </a:solidFill>
              </a:rPr>
              <a:t>reliability</a:t>
            </a:r>
            <a:r>
              <a:rPr lang="en-US" altLang="en-US" b="1" dirty="0">
                <a:solidFill>
                  <a:schemeClr val="accent1"/>
                </a:solidFill>
              </a:rPr>
              <a:t> </a:t>
            </a:r>
            <a:r>
              <a:rPr lang="en-US" altLang="en-US" dirty="0"/>
              <a:t>and </a:t>
            </a:r>
            <a:r>
              <a:rPr lang="en-US" altLang="en-US" b="1" dirty="0">
                <a:solidFill>
                  <a:schemeClr val="tx2"/>
                </a:solidFill>
              </a:rPr>
              <a:t>validity</a:t>
            </a:r>
            <a:r>
              <a:rPr lang="en-US" altLang="en-US" b="1" dirty="0">
                <a:solidFill>
                  <a:schemeClr val="accent1"/>
                </a:solidFill>
              </a:rPr>
              <a:t> </a:t>
            </a:r>
            <a:r>
              <a:rPr lang="en-US" altLang="en-US" dirty="0"/>
              <a:t>of measures</a:t>
            </a:r>
          </a:p>
          <a:p>
            <a:pPr>
              <a:buFont typeface="Arial" panose="020B0604020202020204" pitchFamily="34" charset="0"/>
              <a:buChar char="•"/>
            </a:pPr>
            <a:r>
              <a:rPr lang="en-US" altLang="en-US" sz="2800" b="1" dirty="0">
                <a:solidFill>
                  <a:srgbClr val="C00000"/>
                </a:solidFill>
              </a:rPr>
              <a:t>Test-retest reliability</a:t>
            </a:r>
            <a:r>
              <a:rPr lang="en-US" altLang="en-US" sz="2800" dirty="0"/>
              <a:t>: </a:t>
            </a:r>
            <a:r>
              <a:rPr lang="en-US" sz="2800" i="1" dirty="0"/>
              <a:t>Does my new IQ test provide stable, consistent measurements over time?</a:t>
            </a:r>
            <a:endParaRPr lang="en-US" altLang="en-US" sz="2800" i="1" dirty="0"/>
          </a:p>
          <a:p>
            <a:pPr>
              <a:buFont typeface="Arial" panose="020B0604020202020204" pitchFamily="34" charset="0"/>
              <a:buChar char="•"/>
            </a:pPr>
            <a:r>
              <a:rPr lang="en-US" altLang="en-US" sz="2800" b="1" dirty="0">
                <a:solidFill>
                  <a:srgbClr val="C00000"/>
                </a:solidFill>
              </a:rPr>
              <a:t>Concurrent validity</a:t>
            </a:r>
            <a:r>
              <a:rPr lang="en-US" altLang="en-US" sz="2800" i="1" dirty="0"/>
              <a:t>: </a:t>
            </a:r>
            <a:r>
              <a:rPr lang="en-US" sz="2800" i="1" dirty="0"/>
              <a:t>Is my new IQ test a valid measure of intelligence</a:t>
            </a:r>
            <a:endParaRPr lang="en-US" altLang="en-US" sz="2800" i="1" dirty="0"/>
          </a:p>
          <a:p>
            <a:pPr marL="457200" lvl="1" indent="0">
              <a:buNone/>
            </a:pPr>
            <a:endParaRPr lang="en-US" altLang="en-US" sz="2400" dirty="0"/>
          </a:p>
        </p:txBody>
      </p:sp>
    </p:spTree>
    <p:extLst>
      <p:ext uri="{BB962C8B-B14F-4D97-AF65-F5344CB8AC3E}">
        <p14:creationId xmlns:p14="http://schemas.microsoft.com/office/powerpoint/2010/main" val="312488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282"/>
          </a:xfrm>
        </p:spPr>
        <p:txBody>
          <a:bodyPr>
            <a:normAutofit/>
          </a:bodyPr>
          <a:lstStyle/>
          <a:p>
            <a:pPr>
              <a:defRPr/>
            </a:pPr>
            <a:r>
              <a:rPr lang="en-US" dirty="0">
                <a:latin typeface="Avenir Roman" panose="02000503020000020003" pitchFamily="2" charset="0"/>
              </a:rPr>
              <a:t>Why Use Correlations?</a:t>
            </a:r>
          </a:p>
        </p:txBody>
      </p:sp>
      <p:sp>
        <p:nvSpPr>
          <p:cNvPr id="41987" name="Content Placeholder 2"/>
          <p:cNvSpPr>
            <a:spLocks noGrp="1"/>
          </p:cNvSpPr>
          <p:nvPr>
            <p:ph idx="1"/>
          </p:nvPr>
        </p:nvSpPr>
        <p:spPr/>
        <p:txBody>
          <a:bodyPr>
            <a:normAutofit/>
          </a:bodyPr>
          <a:lstStyle/>
          <a:p>
            <a:pPr marL="0" indent="0">
              <a:buNone/>
            </a:pPr>
            <a:r>
              <a:rPr lang="en-US" altLang="en-US" dirty="0"/>
              <a:t>To </a:t>
            </a:r>
            <a:r>
              <a:rPr lang="en-US" altLang="en-US" b="1" dirty="0">
                <a:solidFill>
                  <a:schemeClr val="tx2"/>
                </a:solidFill>
              </a:rPr>
              <a:t>evaluate theories</a:t>
            </a:r>
            <a:r>
              <a:rPr lang="en-US" altLang="en-US" dirty="0">
                <a:solidFill>
                  <a:schemeClr val="tx2"/>
                </a:solidFill>
              </a:rPr>
              <a:t> </a:t>
            </a:r>
            <a:r>
              <a:rPr lang="en-US" altLang="en-US" dirty="0"/>
              <a:t>of relationships between variables</a:t>
            </a:r>
          </a:p>
          <a:p>
            <a:r>
              <a:rPr lang="en-US" altLang="en-US" sz="2800" dirty="0"/>
              <a:t>Social learning theory of aggressive behavior</a:t>
            </a:r>
          </a:p>
          <a:p>
            <a:r>
              <a:rPr lang="en-US" altLang="en-US" sz="2800" dirty="0"/>
              <a:t>Is there a relationship between children seeing aggressive behavior and engaging in aggressive behavior?</a:t>
            </a:r>
          </a:p>
        </p:txBody>
      </p:sp>
    </p:spTree>
    <p:extLst>
      <p:ext uri="{BB962C8B-B14F-4D97-AF65-F5344CB8AC3E}">
        <p14:creationId xmlns:p14="http://schemas.microsoft.com/office/powerpoint/2010/main" val="408990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282"/>
          </a:xfrm>
        </p:spPr>
        <p:txBody>
          <a:bodyPr>
            <a:normAutofit/>
          </a:bodyPr>
          <a:lstStyle/>
          <a:p>
            <a:pPr>
              <a:defRPr/>
            </a:pPr>
            <a:r>
              <a:rPr lang="en-US" dirty="0">
                <a:latin typeface="Avenir Roman" panose="02000503020000020003" pitchFamily="2" charset="0"/>
              </a:rPr>
              <a:t>Why Use Correlations?</a:t>
            </a:r>
          </a:p>
        </p:txBody>
      </p:sp>
      <p:sp>
        <p:nvSpPr>
          <p:cNvPr id="41987" name="Content Placeholder 2"/>
          <p:cNvSpPr>
            <a:spLocks noGrp="1"/>
          </p:cNvSpPr>
          <p:nvPr>
            <p:ph idx="1"/>
          </p:nvPr>
        </p:nvSpPr>
        <p:spPr/>
        <p:txBody>
          <a:bodyPr>
            <a:normAutofit/>
          </a:bodyPr>
          <a:lstStyle/>
          <a:p>
            <a:pPr marL="0" indent="0">
              <a:buNone/>
            </a:pPr>
            <a:r>
              <a:rPr lang="en-US" altLang="en-US" dirty="0"/>
              <a:t>To avoid ethical issues that make other designs unfeasible</a:t>
            </a:r>
          </a:p>
          <a:p>
            <a:r>
              <a:rPr lang="en-US" altLang="en-US" sz="2800" dirty="0"/>
              <a:t>Is there a link between smoking during pregnancy and low infant birth weight? </a:t>
            </a:r>
          </a:p>
          <a:p>
            <a:pPr lvl="1"/>
            <a:endParaRPr lang="en-US" altLang="en-US" sz="2400" dirty="0"/>
          </a:p>
        </p:txBody>
      </p:sp>
    </p:spTree>
    <p:extLst>
      <p:ext uri="{BB962C8B-B14F-4D97-AF65-F5344CB8AC3E}">
        <p14:creationId xmlns:p14="http://schemas.microsoft.com/office/powerpoint/2010/main" val="281525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16B3-B29F-8B49-98CE-2A02C4352D50}"/>
              </a:ext>
            </a:extLst>
          </p:cNvPr>
          <p:cNvSpPr>
            <a:spLocks noGrp="1"/>
          </p:cNvSpPr>
          <p:nvPr>
            <p:ph type="title"/>
          </p:nvPr>
        </p:nvSpPr>
        <p:spPr/>
        <p:txBody>
          <a:bodyPr>
            <a:normAutofit fontScale="90000"/>
          </a:bodyPr>
          <a:lstStyle/>
          <a:p>
            <a:r>
              <a:rPr lang="en-US" b="1" dirty="0">
                <a:solidFill>
                  <a:srgbClr val="C00000"/>
                </a:solidFill>
              </a:rPr>
              <a:t>Correlation does not imply causation!</a:t>
            </a:r>
          </a:p>
        </p:txBody>
      </p:sp>
      <p:sp>
        <p:nvSpPr>
          <p:cNvPr id="20483" name="Rectangle 3"/>
          <p:cNvSpPr>
            <a:spLocks noGrp="1" noChangeArrowheads="1"/>
          </p:cNvSpPr>
          <p:nvPr>
            <p:ph idx="1"/>
          </p:nvPr>
        </p:nvSpPr>
        <p:spPr>
          <a:xfrm>
            <a:off x="457200" y="1600200"/>
            <a:ext cx="8389938" cy="4525963"/>
          </a:xfrm>
        </p:spPr>
        <p:txBody>
          <a:bodyPr>
            <a:normAutofit/>
          </a:bodyPr>
          <a:lstStyle/>
          <a:p>
            <a:r>
              <a:rPr lang="en-US" altLang="en-US" sz="2800" dirty="0"/>
              <a:t>Correlations simply </a:t>
            </a:r>
            <a:r>
              <a:rPr lang="en-US" altLang="en-US" sz="2800" i="1" dirty="0"/>
              <a:t>describe</a:t>
            </a:r>
            <a:r>
              <a:rPr lang="en-US" altLang="en-US" sz="2800" dirty="0"/>
              <a:t> relationships</a:t>
            </a:r>
          </a:p>
          <a:p>
            <a:r>
              <a:rPr lang="en-US" altLang="en-US" sz="2800" dirty="0"/>
              <a:t>No experimental manipulation or random assignment of participants.</a:t>
            </a:r>
          </a:p>
          <a:p>
            <a:pPr lvl="1">
              <a:buFont typeface="Wingdings" pitchFamily="2" charset="2"/>
              <a:buNone/>
            </a:pPr>
            <a:r>
              <a:rPr lang="en-US" altLang="en-US" sz="2100" dirty="0"/>
              <a:t> </a:t>
            </a:r>
          </a:p>
          <a:p>
            <a:pPr lvl="1">
              <a:buFont typeface="Wingdings" pitchFamily="2" charset="2"/>
              <a:buNone/>
            </a:pPr>
            <a:r>
              <a:rPr lang="en-US" altLang="en-US" sz="2100" dirty="0"/>
              <a:t>   </a:t>
            </a:r>
            <a:r>
              <a:rPr lang="en-US" altLang="en-US" sz="2100" dirty="0">
                <a:solidFill>
                  <a:schemeClr val="tx2"/>
                </a:solidFill>
              </a:rPr>
              <a:t> </a:t>
            </a:r>
            <a:r>
              <a:rPr lang="en-US" altLang="en-US" sz="2100" b="1" dirty="0">
                <a:solidFill>
                  <a:schemeClr val="tx2"/>
                </a:solidFill>
              </a:rPr>
              <a:t>Third-variable problem                          Directionality problem</a:t>
            </a:r>
          </a:p>
          <a:p>
            <a:pPr lvl="1">
              <a:buFont typeface="Wingdings" pitchFamily="2" charset="2"/>
              <a:buNone/>
            </a:pPr>
            <a:endParaRPr lang="en-US" altLang="en-US" sz="2600" i="1" u="sng"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l="7417" r="15451" b="40520"/>
          <a:stretch>
            <a:fillRect/>
          </a:stretch>
        </p:blipFill>
        <p:spPr bwMode="auto">
          <a:xfrm>
            <a:off x="381000" y="3854867"/>
            <a:ext cx="4308475" cy="240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l="11481" t="4323" r="13333" b="54172"/>
          <a:stretch>
            <a:fillRect/>
          </a:stretch>
        </p:blipFill>
        <p:spPr bwMode="auto">
          <a:xfrm>
            <a:off x="4800600" y="3931067"/>
            <a:ext cx="4046538"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38559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par>
                                <p:cTn id="11" presetID="4"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par>
                                <p:cTn id="14" presetID="4" presetClass="entr" presetSubtype="16"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00000-0008-0000-0300-000003000000}"/>
              </a:ext>
            </a:extLst>
          </p:cNvPr>
          <p:cNvPicPr>
            <a:picLocks noChangeAspect="1"/>
          </p:cNvPicPr>
          <p:nvPr/>
        </p:nvPicPr>
        <p:blipFill>
          <a:blip r:embed="rId2"/>
          <a:stretch>
            <a:fillRect/>
          </a:stretch>
        </p:blipFill>
        <p:spPr>
          <a:xfrm>
            <a:off x="0" y="389467"/>
            <a:ext cx="9536383" cy="5644739"/>
          </a:xfrm>
          <a:prstGeom prst="rect">
            <a:avLst/>
          </a:prstGeom>
        </p:spPr>
      </p:pic>
    </p:spTree>
    <p:extLst>
      <p:ext uri="{BB962C8B-B14F-4D97-AF65-F5344CB8AC3E}">
        <p14:creationId xmlns:p14="http://schemas.microsoft.com/office/powerpoint/2010/main" val="126815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85993227"/>
              </p:ext>
            </p:extLst>
          </p:nvPr>
        </p:nvGraphicFramePr>
        <p:xfrm>
          <a:off x="711201" y="152400"/>
          <a:ext cx="8043332" cy="655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5865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00000-0008-0000-0000-000003000000}"/>
              </a:ext>
            </a:extLst>
          </p:cNvPr>
          <p:cNvPicPr>
            <a:picLocks noChangeAspect="1"/>
          </p:cNvPicPr>
          <p:nvPr/>
        </p:nvPicPr>
        <p:blipFill>
          <a:blip r:embed="rId2"/>
          <a:stretch>
            <a:fillRect/>
          </a:stretch>
        </p:blipFill>
        <p:spPr>
          <a:xfrm>
            <a:off x="8067" y="589835"/>
            <a:ext cx="9135933" cy="5678330"/>
          </a:xfrm>
          <a:prstGeom prst="rect">
            <a:avLst/>
          </a:prstGeom>
        </p:spPr>
      </p:pic>
    </p:spTree>
    <p:extLst>
      <p:ext uri="{BB962C8B-B14F-4D97-AF65-F5344CB8AC3E}">
        <p14:creationId xmlns:p14="http://schemas.microsoft.com/office/powerpoint/2010/main" val="1172034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1231866337"/>
              </p:ext>
            </p:extLst>
          </p:nvPr>
        </p:nvGraphicFramePr>
        <p:xfrm>
          <a:off x="406399" y="0"/>
          <a:ext cx="8009467"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8709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Effect size</a:t>
            </a:r>
          </a:p>
        </p:txBody>
      </p:sp>
      <p:sp>
        <p:nvSpPr>
          <p:cNvPr id="10" name="Text Placeholder 9"/>
          <p:cNvSpPr>
            <a:spLocks noGrp="1"/>
          </p:cNvSpPr>
          <p:nvPr>
            <p:ph type="body" idx="1"/>
          </p:nvPr>
        </p:nvSpPr>
        <p:spPr>
          <a:xfrm>
            <a:off x="457200" y="228601"/>
            <a:ext cx="8305800" cy="1066800"/>
          </a:xfrm>
        </p:spPr>
        <p:txBody>
          <a:bodyPr/>
          <a:lstStyle/>
          <a:p>
            <a:r>
              <a:rPr lang="en-US" dirty="0"/>
              <a:t>Any time you find statistical significance, you always want to examine…</a:t>
            </a:r>
          </a:p>
        </p:txBody>
      </p:sp>
    </p:spTree>
    <p:extLst>
      <p:ext uri="{BB962C8B-B14F-4D97-AF65-F5344CB8AC3E}">
        <p14:creationId xmlns:p14="http://schemas.microsoft.com/office/powerpoint/2010/main" val="327322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latin typeface="Avenir Roman" panose="02000503020000020003" pitchFamily="2" charset="0"/>
              </a:rPr>
              <a:t>Correlational</a:t>
            </a:r>
            <a:r>
              <a:rPr lang="en-US" dirty="0">
                <a:latin typeface="Avenir Roman" panose="02000503020000020003" pitchFamily="2" charset="0"/>
              </a:rPr>
              <a:t> Research</a:t>
            </a:r>
          </a:p>
        </p:txBody>
      </p:sp>
      <p:sp>
        <p:nvSpPr>
          <p:cNvPr id="32771" name="Content Placeholder 2"/>
          <p:cNvSpPr>
            <a:spLocks noGrp="1"/>
          </p:cNvSpPr>
          <p:nvPr>
            <p:ph idx="1"/>
          </p:nvPr>
        </p:nvSpPr>
        <p:spPr>
          <a:xfrm>
            <a:off x="457200" y="1600200"/>
            <a:ext cx="8229600" cy="4941277"/>
          </a:xfrm>
        </p:spPr>
        <p:txBody>
          <a:bodyPr>
            <a:normAutofit/>
          </a:bodyPr>
          <a:lstStyle/>
          <a:p>
            <a:r>
              <a:rPr lang="en-US" altLang="en-US" sz="2800" dirty="0"/>
              <a:t>Goal: examine and describe relationships between variables</a:t>
            </a:r>
          </a:p>
          <a:p>
            <a:pPr lvl="1"/>
            <a:r>
              <a:rPr lang="en-US" altLang="en-US" dirty="0"/>
              <a:t>No manipulation or control (i.e. observational)</a:t>
            </a:r>
          </a:p>
          <a:p>
            <a:pPr marL="457200" lvl="1" indent="0">
              <a:buNone/>
            </a:pPr>
            <a:endParaRPr lang="en-US" altLang="en-US" dirty="0"/>
          </a:p>
          <a:p>
            <a:r>
              <a:rPr lang="en-US" altLang="en-US" sz="2800" dirty="0"/>
              <a:t>Two or more measurements (variables)</a:t>
            </a:r>
          </a:p>
          <a:p>
            <a:pPr lvl="1"/>
            <a:r>
              <a:rPr lang="en-US" altLang="en-US" dirty="0"/>
              <a:t>Usually from the same individual</a:t>
            </a:r>
          </a:p>
          <a:p>
            <a:pPr lvl="1"/>
            <a:r>
              <a:rPr lang="en-US" altLang="en-US" dirty="0"/>
              <a:t>Identify patterns and measure strength of the relationship</a:t>
            </a:r>
          </a:p>
          <a:p>
            <a:pPr lvl="1"/>
            <a:r>
              <a:rPr lang="en-US" altLang="en-US" dirty="0"/>
              <a:t>Predict score on one variable based on the value of the other</a:t>
            </a:r>
          </a:p>
        </p:txBody>
      </p:sp>
    </p:spTree>
    <p:extLst>
      <p:ext uri="{BB962C8B-B14F-4D97-AF65-F5344CB8AC3E}">
        <p14:creationId xmlns:p14="http://schemas.microsoft.com/office/powerpoint/2010/main" val="2005834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venir Roman" panose="02000503020000020003" pitchFamily="2" charset="0"/>
              </a:rPr>
              <a:t>Effect Size</a:t>
            </a:r>
          </a:p>
        </p:txBody>
      </p:sp>
      <p:sp>
        <p:nvSpPr>
          <p:cNvPr id="7" name="Content Placeholder 6"/>
          <p:cNvSpPr>
            <a:spLocks noGrp="1"/>
          </p:cNvSpPr>
          <p:nvPr>
            <p:ph idx="1"/>
          </p:nvPr>
        </p:nvSpPr>
        <p:spPr/>
        <p:txBody>
          <a:bodyPr>
            <a:normAutofit fontScale="85000" lnSpcReduction="20000"/>
          </a:bodyPr>
          <a:lstStyle/>
          <a:p>
            <a:r>
              <a:rPr lang="en-US" dirty="0"/>
              <a:t>Refers to the </a:t>
            </a:r>
            <a:r>
              <a:rPr lang="en-US" i="1" dirty="0"/>
              <a:t>strength of association</a:t>
            </a:r>
            <a:r>
              <a:rPr lang="en-US" dirty="0"/>
              <a:t> between variables</a:t>
            </a:r>
          </a:p>
          <a:p>
            <a:r>
              <a:rPr lang="en-US" dirty="0"/>
              <a:t>Pearson </a:t>
            </a:r>
            <a:r>
              <a:rPr lang="en-US" i="1" dirty="0"/>
              <a:t>r</a:t>
            </a:r>
            <a:r>
              <a:rPr lang="en-US" dirty="0"/>
              <a:t> is one indicator of effect size</a:t>
            </a:r>
          </a:p>
          <a:p>
            <a:endParaRPr lang="en-US" dirty="0"/>
          </a:p>
          <a:p>
            <a:endParaRPr lang="en-US" dirty="0"/>
          </a:p>
          <a:p>
            <a:endParaRPr lang="en-US" dirty="0"/>
          </a:p>
          <a:p>
            <a:endParaRPr lang="en-US" dirty="0"/>
          </a:p>
          <a:p>
            <a:endParaRPr lang="en-US" dirty="0"/>
          </a:p>
          <a:p>
            <a:endParaRPr lang="en-US" dirty="0"/>
          </a:p>
          <a:p>
            <a:r>
              <a:rPr lang="en-US" dirty="0"/>
              <a:t>Advantage of reporting effect size is that it provides a scale of values that is consistent across all types of studies</a:t>
            </a:r>
          </a:p>
          <a:p>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l="3488" t="21429" r="11897" b="14285"/>
          <a:stretch>
            <a:fillRect/>
          </a:stretch>
        </p:blipFill>
        <p:spPr bwMode="auto">
          <a:xfrm>
            <a:off x="685800" y="2528705"/>
            <a:ext cx="7772400" cy="2162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14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Roman" panose="02000503020000020003" pitchFamily="2" charset="0"/>
              </a:rPr>
              <a:t>R-squared</a:t>
            </a:r>
          </a:p>
        </p:txBody>
      </p:sp>
      <p:sp>
        <p:nvSpPr>
          <p:cNvPr id="3" name="Content Placeholder 2"/>
          <p:cNvSpPr>
            <a:spLocks noGrp="1"/>
          </p:cNvSpPr>
          <p:nvPr>
            <p:ph idx="1"/>
          </p:nvPr>
        </p:nvSpPr>
        <p:spPr/>
        <p:txBody>
          <a:bodyPr>
            <a:normAutofit/>
          </a:bodyPr>
          <a:lstStyle/>
          <a:p>
            <a:r>
              <a:rPr lang="en-US" dirty="0"/>
              <a:t>Sometimes it is easier to understand effect size in terms of a percentage</a:t>
            </a:r>
          </a:p>
          <a:p>
            <a:r>
              <a:rPr lang="en-US" dirty="0"/>
              <a:t>Squared value of the </a:t>
            </a:r>
            <a:r>
              <a:rPr lang="en-US" i="1" dirty="0"/>
              <a:t>r</a:t>
            </a:r>
            <a:r>
              <a:rPr lang="en-US" dirty="0"/>
              <a:t> coefficient transforms the value of </a:t>
            </a:r>
            <a:r>
              <a:rPr lang="en-US" i="1" dirty="0"/>
              <a:t>r</a:t>
            </a:r>
            <a:r>
              <a:rPr lang="en-US" dirty="0"/>
              <a:t> into a percentage</a:t>
            </a:r>
          </a:p>
          <a:p>
            <a:pPr lvl="1"/>
            <a:r>
              <a:rPr lang="en-US" sz="2000" dirty="0"/>
              <a:t>This is the percent of </a:t>
            </a:r>
            <a:r>
              <a:rPr lang="en-US" sz="2000" b="1" dirty="0">
                <a:solidFill>
                  <a:schemeClr val="tx2"/>
                </a:solidFill>
              </a:rPr>
              <a:t>shared variance</a:t>
            </a:r>
            <a:r>
              <a:rPr lang="en-US" sz="2000" b="1" dirty="0"/>
              <a:t> </a:t>
            </a:r>
            <a:r>
              <a:rPr lang="en-US" sz="2000" dirty="0"/>
              <a:t>between the two variables </a:t>
            </a:r>
          </a:p>
          <a:p>
            <a:pPr marL="0" indent="0">
              <a:buNone/>
            </a:pPr>
            <a:endParaRPr lang="en-US"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3488" t="21429" r="11897" b="14285"/>
          <a:stretch>
            <a:fillRect/>
          </a:stretch>
        </p:blipFill>
        <p:spPr bwMode="auto">
          <a:xfrm>
            <a:off x="727364" y="4038600"/>
            <a:ext cx="7772400" cy="2162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6324600" y="5181600"/>
            <a:ext cx="1676400" cy="101956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98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8"/>
          <p:cNvSpPr>
            <a:spLocks noGrp="1"/>
          </p:cNvSpPr>
          <p:nvPr>
            <p:ph type="title"/>
          </p:nvPr>
        </p:nvSpPr>
        <p:spPr>
          <a:xfrm>
            <a:off x="762000" y="3589338"/>
            <a:ext cx="7772400" cy="1362075"/>
          </a:xfrm>
        </p:spPr>
        <p:txBody>
          <a:bodyPr/>
          <a:lstStyle/>
          <a:p>
            <a:r>
              <a:rPr lang="en-US" altLang="en-US" sz="7200" dirty="0"/>
              <a:t>Regression</a:t>
            </a:r>
          </a:p>
        </p:txBody>
      </p:sp>
      <p:sp>
        <p:nvSpPr>
          <p:cNvPr id="8" name="Slide Number Placeholder 7"/>
          <p:cNvSpPr>
            <a:spLocks noGrp="1"/>
          </p:cNvSpPr>
          <p:nvPr>
            <p:ph type="sldNum" sz="quarter" idx="11"/>
          </p:nvPr>
        </p:nvSpPr>
        <p:spPr/>
        <p:txBody>
          <a:bodyPr/>
          <a:lstStyle/>
          <a:p>
            <a:pPr>
              <a:defRPr/>
            </a:pPr>
            <a:fld id="{50351E94-84C4-48BD-BBAF-BD1C490ECC1C}" type="slidenum">
              <a:rPr lang="en-US" smtClean="0"/>
              <a:pPr>
                <a:defRPr/>
              </a:pPr>
              <a:t>32</a:t>
            </a:fld>
            <a:endParaRPr lang="en-US"/>
          </a:p>
        </p:txBody>
      </p:sp>
      <p:sp>
        <p:nvSpPr>
          <p:cNvPr id="45060" name="Footer Placeholder 6"/>
          <p:cNvSpPr>
            <a:spLocks noGrp="1"/>
          </p:cNvSpPr>
          <p:nvPr>
            <p:ph type="ftr"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solidFill>
                  <a:srgbClr val="FFFFFF"/>
                </a:solidFill>
                <a:latin typeface="Georgia" pitchFamily="18" charset="0"/>
              </a:rPr>
              <a:t>PSYC2010 R01 F2010</a:t>
            </a:r>
          </a:p>
        </p:txBody>
      </p:sp>
      <p:graphicFrame>
        <p:nvGraphicFramePr>
          <p:cNvPr id="45062" name="Object 10"/>
          <p:cNvGraphicFramePr>
            <a:graphicFrameLocks noChangeAspect="1"/>
          </p:cNvGraphicFramePr>
          <p:nvPr>
            <p:extLst/>
          </p:nvPr>
        </p:nvGraphicFramePr>
        <p:xfrm>
          <a:off x="762000" y="4648200"/>
          <a:ext cx="3276600" cy="952500"/>
        </p:xfrm>
        <a:graphic>
          <a:graphicData uri="http://schemas.openxmlformats.org/presentationml/2006/ole">
            <mc:AlternateContent xmlns:mc="http://schemas.openxmlformats.org/markup-compatibility/2006">
              <mc:Choice xmlns:v="urn:schemas-microsoft-com:vml" Requires="v">
                <p:oleObj spid="_x0000_s2052" name="Equation" r:id="rId4" imgW="698197" imgH="203112" progId="Equation.3">
                  <p:embed/>
                </p:oleObj>
              </mc:Choice>
              <mc:Fallback>
                <p:oleObj name="Equation" r:id="rId4" imgW="698197" imgH="203112" progId="Equation.3">
                  <p:embed/>
                  <p:pic>
                    <p:nvPicPr>
                      <p:cNvPr id="4506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648200"/>
                        <a:ext cx="32766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69677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dirty="0">
                <a:latin typeface="Avenir Roman" panose="02000503020000020003" pitchFamily="2" charset="0"/>
              </a:rPr>
              <a:t>Regression Equations </a:t>
            </a:r>
          </a:p>
        </p:txBody>
      </p:sp>
      <p:sp>
        <p:nvSpPr>
          <p:cNvPr id="46083" name="Content Placeholder 6"/>
          <p:cNvSpPr>
            <a:spLocks noGrp="1"/>
          </p:cNvSpPr>
          <p:nvPr>
            <p:ph idx="1"/>
          </p:nvPr>
        </p:nvSpPr>
        <p:spPr/>
        <p:txBody>
          <a:bodyPr>
            <a:normAutofit/>
          </a:bodyPr>
          <a:lstStyle/>
          <a:p>
            <a:pPr marL="0" indent="0">
              <a:buNone/>
            </a:pPr>
            <a:r>
              <a:rPr lang="en-US" altLang="en-US" sz="2400" dirty="0">
                <a:solidFill>
                  <a:schemeClr val="tx2"/>
                </a:solidFill>
              </a:rPr>
              <a:t>a.k.a. </a:t>
            </a:r>
            <a:r>
              <a:rPr lang="en-US" altLang="en-US" sz="2400" b="1" dirty="0">
                <a:solidFill>
                  <a:schemeClr val="tx2"/>
                </a:solidFill>
              </a:rPr>
              <a:t>Prediction equations</a:t>
            </a:r>
            <a:endParaRPr lang="en-US" altLang="en-US" sz="2400" dirty="0">
              <a:solidFill>
                <a:schemeClr val="tx2"/>
              </a:solidFill>
            </a:endParaRPr>
          </a:p>
          <a:p>
            <a:r>
              <a:rPr lang="en-US" altLang="en-US" sz="2400" dirty="0"/>
              <a:t>Calculations used to predict a person’s score on one variable when that person’s score on another variable is known</a:t>
            </a:r>
          </a:p>
          <a:p>
            <a:pPr lvl="1"/>
            <a:r>
              <a:rPr lang="en-US" sz="2000" dirty="0"/>
              <a:t>Y = score we wish to predict</a:t>
            </a:r>
          </a:p>
          <a:p>
            <a:pPr lvl="1"/>
            <a:r>
              <a:rPr lang="en-US" sz="2000" dirty="0"/>
              <a:t>X = score that is known</a:t>
            </a:r>
          </a:p>
          <a:p>
            <a:pPr lvl="1"/>
            <a:r>
              <a:rPr lang="en-US" sz="2000" dirty="0"/>
              <a:t>a = constant</a:t>
            </a:r>
          </a:p>
          <a:p>
            <a:pPr lvl="1"/>
            <a:r>
              <a:rPr lang="en-US" sz="2000" dirty="0"/>
              <a:t>b = weighing adjustment</a:t>
            </a:r>
            <a:endParaRPr lang="en-US" altLang="en-US" sz="2000" dirty="0"/>
          </a:p>
          <a:p>
            <a:r>
              <a:rPr lang="en-US" altLang="en-US" sz="2400" dirty="0"/>
              <a:t>Utilized when we are interested in predicting a future behavior (the </a:t>
            </a:r>
            <a:r>
              <a:rPr lang="en-US" altLang="en-US" sz="2400" i="1" dirty="0">
                <a:solidFill>
                  <a:schemeClr val="tx2"/>
                </a:solidFill>
              </a:rPr>
              <a:t>criterion</a:t>
            </a:r>
            <a:r>
              <a:rPr lang="en-US" altLang="en-US" sz="2400" dirty="0"/>
              <a:t> variable) based on the known variable (the </a:t>
            </a:r>
            <a:r>
              <a:rPr lang="en-US" altLang="en-US" sz="2400" i="1" dirty="0">
                <a:solidFill>
                  <a:schemeClr val="tx2"/>
                </a:solidFill>
              </a:rPr>
              <a:t>predictor</a:t>
            </a:r>
            <a:r>
              <a:rPr lang="en-US" altLang="en-US" sz="2400" dirty="0"/>
              <a:t> variable)</a:t>
            </a:r>
          </a:p>
          <a:p>
            <a:pPr lvl="1"/>
            <a:r>
              <a:rPr lang="en-US" altLang="en-US" sz="2000" dirty="0"/>
              <a:t>If X is X, then Y will be Y</a:t>
            </a:r>
          </a:p>
        </p:txBody>
      </p:sp>
      <p:graphicFrame>
        <p:nvGraphicFramePr>
          <p:cNvPr id="46086" name="Object 2"/>
          <p:cNvGraphicFramePr>
            <a:graphicFrameLocks noChangeAspect="1"/>
          </p:cNvGraphicFramePr>
          <p:nvPr>
            <p:extLst/>
          </p:nvPr>
        </p:nvGraphicFramePr>
        <p:xfrm>
          <a:off x="5105400" y="3276600"/>
          <a:ext cx="2819400" cy="819150"/>
        </p:xfrm>
        <a:graphic>
          <a:graphicData uri="http://schemas.openxmlformats.org/presentationml/2006/ole">
            <mc:AlternateContent xmlns:mc="http://schemas.openxmlformats.org/markup-compatibility/2006">
              <mc:Choice xmlns:v="urn:schemas-microsoft-com:vml" Requires="v">
                <p:oleObj spid="_x0000_s3076" name="Equation" r:id="rId4" imgW="698197" imgH="203112" progId="Equation.3">
                  <p:embed/>
                </p:oleObj>
              </mc:Choice>
              <mc:Fallback>
                <p:oleObj name="Equation" r:id="rId4" imgW="698197" imgH="203112" progId="Equation.3">
                  <p:embed/>
                  <p:pic>
                    <p:nvPicPr>
                      <p:cNvPr id="460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276600"/>
                        <a:ext cx="281940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0199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Avenir Roman" panose="02000503020000020003" pitchFamily="2" charset="0"/>
              </a:rPr>
              <a:t>Regression</a:t>
            </a:r>
          </a:p>
        </p:txBody>
      </p:sp>
      <p:sp>
        <p:nvSpPr>
          <p:cNvPr id="3" name="Content Placeholder 2"/>
          <p:cNvSpPr>
            <a:spLocks noGrp="1"/>
          </p:cNvSpPr>
          <p:nvPr>
            <p:ph idx="1"/>
          </p:nvPr>
        </p:nvSpPr>
        <p:spPr/>
        <p:txBody>
          <a:bodyPr>
            <a:normAutofit fontScale="85000" lnSpcReduction="20000"/>
          </a:bodyPr>
          <a:lstStyle/>
          <a:p>
            <a:pPr marL="0" indent="0">
              <a:buFont typeface="Wingdings 2" pitchFamily="-48" charset="2"/>
              <a:buNone/>
              <a:defRPr/>
            </a:pPr>
            <a:r>
              <a:rPr lang="en-US" dirty="0">
                <a:solidFill>
                  <a:schemeClr val="tx2"/>
                </a:solidFill>
              </a:rPr>
              <a:t>The statistical technique for finding the best-fitting straight line for a set of data</a:t>
            </a:r>
          </a:p>
          <a:p>
            <a:pPr marL="0" indent="0">
              <a:spcBef>
                <a:spcPts val="1200"/>
              </a:spcBef>
              <a:spcAft>
                <a:spcPts val="1200"/>
              </a:spcAft>
              <a:buNone/>
              <a:defRPr/>
            </a:pPr>
            <a:r>
              <a:rPr lang="en-US" dirty="0"/>
              <a:t>Allows us to make</a:t>
            </a:r>
            <a:br>
              <a:rPr lang="en-US" dirty="0"/>
            </a:br>
            <a:r>
              <a:rPr lang="en-US" dirty="0"/>
              <a:t>predictions based on </a:t>
            </a:r>
            <a:br>
              <a:rPr lang="en-US" dirty="0"/>
            </a:br>
            <a:r>
              <a:rPr lang="en-US" dirty="0"/>
              <a:t>correlations</a:t>
            </a:r>
          </a:p>
          <a:p>
            <a:pPr marL="0" indent="0">
              <a:spcBef>
                <a:spcPts val="1200"/>
              </a:spcBef>
              <a:spcAft>
                <a:spcPts val="1200"/>
              </a:spcAft>
              <a:buNone/>
              <a:defRPr/>
            </a:pPr>
            <a:r>
              <a:rPr lang="en-US" dirty="0"/>
              <a:t>A linear relationship</a:t>
            </a:r>
            <a:br>
              <a:rPr lang="en-US" dirty="0"/>
            </a:br>
            <a:r>
              <a:rPr lang="en-US" dirty="0"/>
              <a:t>between two variables</a:t>
            </a:r>
            <a:br>
              <a:rPr lang="en-US" dirty="0"/>
            </a:br>
            <a:r>
              <a:rPr lang="en-US" dirty="0"/>
              <a:t>allows the computation</a:t>
            </a:r>
            <a:br>
              <a:rPr lang="en-US" dirty="0"/>
            </a:br>
            <a:r>
              <a:rPr lang="en-US" dirty="0"/>
              <a:t>of an equation that</a:t>
            </a:r>
            <a:br>
              <a:rPr lang="en-US" dirty="0"/>
            </a:br>
            <a:r>
              <a:rPr lang="en-US" dirty="0"/>
              <a:t>provides a precise,</a:t>
            </a:r>
            <a:br>
              <a:rPr lang="en-US" dirty="0"/>
            </a:br>
            <a:r>
              <a:rPr lang="en-US" dirty="0"/>
              <a:t>mathematical description</a:t>
            </a:r>
            <a:br>
              <a:rPr lang="en-US" dirty="0"/>
            </a:br>
            <a:r>
              <a:rPr lang="en-US" dirty="0"/>
              <a:t>of the relationship</a:t>
            </a:r>
          </a:p>
        </p:txBody>
      </p:sp>
      <p:pic>
        <p:nvPicPr>
          <p:cNvPr id="47108" name="Picture 3" descr="16p559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590800"/>
            <a:ext cx="4638675" cy="332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Up Arrow Callout 5"/>
          <p:cNvSpPr/>
          <p:nvPr/>
        </p:nvSpPr>
        <p:spPr>
          <a:xfrm>
            <a:off x="6705600" y="3200400"/>
            <a:ext cx="1392238" cy="1849438"/>
          </a:xfrm>
          <a:prstGeom prst="upArrowCallout">
            <a:avLst>
              <a:gd name="adj1" fmla="val 2551"/>
              <a:gd name="adj2" fmla="val 5612"/>
              <a:gd name="adj3" fmla="val 14796"/>
              <a:gd name="adj4" fmla="val 3306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Regression Line</a:t>
            </a:r>
          </a:p>
        </p:txBody>
      </p:sp>
    </p:spTree>
    <p:extLst>
      <p:ext uri="{BB962C8B-B14F-4D97-AF65-F5344CB8AC3E}">
        <p14:creationId xmlns:p14="http://schemas.microsoft.com/office/powerpoint/2010/main" val="3467412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Autofit/>
          </a:bodyPr>
          <a:lstStyle/>
          <a:p>
            <a:pPr>
              <a:defRPr/>
            </a:pPr>
            <a:r>
              <a:rPr lang="en-US" dirty="0">
                <a:latin typeface="Avenir Roman" panose="02000503020000020003" pitchFamily="2" charset="0"/>
              </a:rPr>
              <a:t>Correlation vs. Regression</a:t>
            </a:r>
          </a:p>
        </p:txBody>
      </p:sp>
      <p:sp>
        <p:nvSpPr>
          <p:cNvPr id="48131" name="Rectangle 3"/>
          <p:cNvSpPr>
            <a:spLocks noGrp="1" noChangeArrowheads="1"/>
          </p:cNvSpPr>
          <p:nvPr>
            <p:ph idx="1"/>
          </p:nvPr>
        </p:nvSpPr>
        <p:spPr/>
        <p:txBody>
          <a:bodyPr/>
          <a:lstStyle/>
          <a:p>
            <a:pPr marL="0" indent="0">
              <a:buNone/>
            </a:pPr>
            <a:r>
              <a:rPr lang="en-US" altLang="en-US" dirty="0"/>
              <a:t>While:</a:t>
            </a:r>
          </a:p>
          <a:p>
            <a:pPr lvl="1"/>
            <a:r>
              <a:rPr lang="en-US" altLang="en-US" dirty="0"/>
              <a:t>Both examine the relationship/association between two variables, and</a:t>
            </a:r>
          </a:p>
          <a:p>
            <a:pPr lvl="1"/>
            <a:r>
              <a:rPr lang="en-US" altLang="en-US" dirty="0"/>
              <a:t>Both involve an X and Y variable for each individual (one pair of scores)</a:t>
            </a:r>
          </a:p>
          <a:p>
            <a:pPr marL="0" indent="0">
              <a:buNone/>
            </a:pPr>
            <a:r>
              <a:rPr lang="en-US" altLang="en-US" dirty="0"/>
              <a:t>There are differences </a:t>
            </a:r>
            <a:r>
              <a:rPr lang="en-US" altLang="en-US" i="1" dirty="0"/>
              <a:t>in practice</a:t>
            </a:r>
            <a:r>
              <a:rPr lang="en-US" altLang="en-US" dirty="0"/>
              <a:t>:</a:t>
            </a:r>
          </a:p>
        </p:txBody>
      </p:sp>
      <p:sp>
        <p:nvSpPr>
          <p:cNvPr id="5125" name="Rectangle 5"/>
          <p:cNvSpPr>
            <a:spLocks noChangeArrowheads="1"/>
          </p:cNvSpPr>
          <p:nvPr/>
        </p:nvSpPr>
        <p:spPr bwMode="auto">
          <a:xfrm>
            <a:off x="381000" y="4565371"/>
            <a:ext cx="4114800"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buClr>
                <a:schemeClr val="bg2"/>
              </a:buClr>
              <a:buSzPct val="75000"/>
              <a:buFont typeface="Wingdings" pitchFamily="2" charset="2"/>
              <a:buNone/>
            </a:pPr>
            <a:r>
              <a:rPr lang="en-US" altLang="en-US" sz="2800" b="1" i="1" u="sng" dirty="0">
                <a:solidFill>
                  <a:schemeClr val="accent1"/>
                </a:solidFill>
              </a:rPr>
              <a:t>Correlation</a:t>
            </a:r>
          </a:p>
          <a:p>
            <a:pPr algn="ctr" eaLnBrk="1" hangingPunct="1">
              <a:spcBef>
                <a:spcPct val="20000"/>
              </a:spcBef>
              <a:buClr>
                <a:schemeClr val="bg2"/>
              </a:buClr>
              <a:buSzPct val="75000"/>
              <a:buFont typeface="Wingdings" pitchFamily="2" charset="2"/>
              <a:buNone/>
            </a:pPr>
            <a:r>
              <a:rPr lang="en-US" altLang="en-US" sz="2000" dirty="0"/>
              <a:t>Used to determine the </a:t>
            </a:r>
          </a:p>
          <a:p>
            <a:pPr algn="ctr" eaLnBrk="1" hangingPunct="1">
              <a:spcBef>
                <a:spcPct val="20000"/>
              </a:spcBef>
              <a:buClr>
                <a:schemeClr val="bg2"/>
              </a:buClr>
              <a:buSzPct val="75000"/>
              <a:buFont typeface="Wingdings" pitchFamily="2" charset="2"/>
              <a:buNone/>
            </a:pPr>
            <a:r>
              <a:rPr lang="en-US" altLang="en-US" sz="2000" dirty="0"/>
              <a:t>relationship between </a:t>
            </a:r>
          </a:p>
          <a:p>
            <a:pPr algn="ctr" eaLnBrk="1" hangingPunct="1">
              <a:spcBef>
                <a:spcPct val="20000"/>
              </a:spcBef>
              <a:buClr>
                <a:schemeClr val="bg2"/>
              </a:buClr>
              <a:buSzPct val="75000"/>
              <a:buFont typeface="Wingdings" pitchFamily="2" charset="2"/>
              <a:buNone/>
            </a:pPr>
            <a:r>
              <a:rPr lang="en-US" altLang="en-US" sz="2000" dirty="0"/>
              <a:t>two variables</a:t>
            </a:r>
          </a:p>
        </p:txBody>
      </p:sp>
      <p:sp>
        <p:nvSpPr>
          <p:cNvPr id="5126" name="Rectangle 6"/>
          <p:cNvSpPr>
            <a:spLocks noChangeArrowheads="1"/>
          </p:cNvSpPr>
          <p:nvPr/>
        </p:nvSpPr>
        <p:spPr bwMode="auto">
          <a:xfrm>
            <a:off x="4495800" y="4571721"/>
            <a:ext cx="41910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buClr>
                <a:schemeClr val="bg2"/>
              </a:buClr>
              <a:buSzPct val="75000"/>
              <a:buFont typeface="Wingdings" pitchFamily="2" charset="2"/>
              <a:buNone/>
            </a:pPr>
            <a:r>
              <a:rPr lang="en-US" altLang="en-US" sz="2800" i="1" dirty="0">
                <a:solidFill>
                  <a:schemeClr val="accent1"/>
                </a:solidFill>
              </a:rPr>
              <a:t>    </a:t>
            </a:r>
            <a:r>
              <a:rPr lang="en-US" altLang="en-US" sz="2800" b="1" i="1" u="sng" dirty="0">
                <a:solidFill>
                  <a:schemeClr val="accent1"/>
                </a:solidFill>
              </a:rPr>
              <a:t>Regression</a:t>
            </a:r>
          </a:p>
          <a:p>
            <a:pPr algn="ctr" eaLnBrk="1" hangingPunct="1">
              <a:spcBef>
                <a:spcPct val="20000"/>
              </a:spcBef>
              <a:buClr>
                <a:schemeClr val="bg2"/>
              </a:buClr>
              <a:buSzPct val="75000"/>
              <a:buFont typeface="Wingdings" pitchFamily="2" charset="2"/>
              <a:buNone/>
            </a:pPr>
            <a:r>
              <a:rPr lang="en-US" altLang="en-US" sz="2800" dirty="0"/>
              <a:t>	</a:t>
            </a:r>
            <a:r>
              <a:rPr lang="en-US" altLang="en-US" sz="2000" dirty="0"/>
              <a:t>Used to make predictions about one variable based on the </a:t>
            </a:r>
            <a:r>
              <a:rPr lang="en-US" altLang="en-US" sz="2000" i="1" dirty="0"/>
              <a:t>specific</a:t>
            </a:r>
            <a:r>
              <a:rPr lang="en-US" altLang="en-US" sz="2000" dirty="0"/>
              <a:t> value of another</a:t>
            </a:r>
          </a:p>
        </p:txBody>
      </p:sp>
    </p:spTree>
    <p:extLst>
      <p:ext uri="{BB962C8B-B14F-4D97-AF65-F5344CB8AC3E}">
        <p14:creationId xmlns:p14="http://schemas.microsoft.com/office/powerpoint/2010/main" val="2544680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Avenir Roman" panose="02000503020000020003" pitchFamily="2" charset="0"/>
              </a:rPr>
              <a:t>Multiple Regression (</a:t>
            </a:r>
            <a:r>
              <a:rPr lang="en-US" i="1" dirty="0">
                <a:latin typeface="Avenir Roman" panose="02000503020000020003" pitchFamily="2" charset="0"/>
              </a:rPr>
              <a:t>R</a:t>
            </a:r>
            <a:r>
              <a:rPr lang="en-US" dirty="0">
                <a:latin typeface="Avenir Roman" panose="02000503020000020003" pitchFamily="2" charset="0"/>
              </a:rPr>
              <a:t>)</a:t>
            </a:r>
          </a:p>
        </p:txBody>
      </p:sp>
      <p:sp>
        <p:nvSpPr>
          <p:cNvPr id="49155" name="Content Placeholder 2"/>
          <p:cNvSpPr>
            <a:spLocks noGrp="1"/>
          </p:cNvSpPr>
          <p:nvPr>
            <p:ph idx="1"/>
          </p:nvPr>
        </p:nvSpPr>
        <p:spPr/>
        <p:txBody>
          <a:bodyPr>
            <a:normAutofit/>
          </a:bodyPr>
          <a:lstStyle/>
          <a:p>
            <a:r>
              <a:rPr lang="en-US" altLang="en-US" dirty="0"/>
              <a:t>Used when there are more than two variables</a:t>
            </a:r>
          </a:p>
          <a:p>
            <a:pPr lvl="1"/>
            <a:r>
              <a:rPr lang="en-US" altLang="en-US" b="1" dirty="0">
                <a:solidFill>
                  <a:schemeClr val="tx2"/>
                </a:solidFill>
              </a:rPr>
              <a:t>One criterion variable </a:t>
            </a:r>
            <a:r>
              <a:rPr lang="en-US" altLang="en-US" dirty="0"/>
              <a:t>can be explained/predicted from </a:t>
            </a:r>
            <a:r>
              <a:rPr lang="en-US" altLang="en-US" b="1" dirty="0">
                <a:solidFill>
                  <a:schemeClr val="tx2"/>
                </a:solidFill>
              </a:rPr>
              <a:t>a set of predictor variables</a:t>
            </a:r>
          </a:p>
          <a:p>
            <a:pPr lvl="1"/>
            <a:r>
              <a:rPr lang="en-US" altLang="en-US" dirty="0"/>
              <a:t>Can control the influence of confounding variables (hierarchical regression)</a:t>
            </a:r>
          </a:p>
          <a:p>
            <a:r>
              <a:rPr lang="en-US" altLang="en-US" dirty="0"/>
              <a:t>Expressed as </a:t>
            </a:r>
            <a:r>
              <a:rPr lang="en-US" altLang="en-US" i="1" dirty="0"/>
              <a:t>R</a:t>
            </a:r>
            <a:r>
              <a:rPr lang="en-US" altLang="en-US" dirty="0"/>
              <a:t> (in contrast to </a:t>
            </a:r>
            <a:r>
              <a:rPr lang="en-US" altLang="en-US" i="1" dirty="0"/>
              <a:t>r</a:t>
            </a:r>
            <a:r>
              <a:rPr lang="en-US" altLang="en-US" dirty="0"/>
              <a:t>, for regression)</a:t>
            </a:r>
          </a:p>
        </p:txBody>
      </p:sp>
      <p:graphicFrame>
        <p:nvGraphicFramePr>
          <p:cNvPr id="49158" name="Object 8"/>
          <p:cNvGraphicFramePr>
            <a:graphicFrameLocks noChangeAspect="1"/>
          </p:cNvGraphicFramePr>
          <p:nvPr>
            <p:extLst>
              <p:ext uri="{D42A27DB-BD31-4B8C-83A1-F6EECF244321}">
                <p14:modId xmlns:p14="http://schemas.microsoft.com/office/powerpoint/2010/main" val="2209160611"/>
              </p:ext>
            </p:extLst>
          </p:nvPr>
        </p:nvGraphicFramePr>
        <p:xfrm>
          <a:off x="1907381" y="4881148"/>
          <a:ext cx="5329238" cy="976312"/>
        </p:xfrm>
        <a:graphic>
          <a:graphicData uri="http://schemas.openxmlformats.org/presentationml/2006/ole">
            <mc:AlternateContent xmlns:mc="http://schemas.openxmlformats.org/markup-compatibility/2006">
              <mc:Choice xmlns:v="urn:schemas-microsoft-com:vml" Requires="v">
                <p:oleObj spid="_x0000_s4100" name="Equation" r:id="rId4" imgW="1320800" imgH="228600" progId="Equation.3">
                  <p:embed/>
                </p:oleObj>
              </mc:Choice>
              <mc:Fallback>
                <p:oleObj name="Equation" r:id="rId4" imgW="1320800" imgH="228600" progId="Equation.3">
                  <p:embed/>
                  <p:pic>
                    <p:nvPicPr>
                      <p:cNvPr id="4915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381" y="4881148"/>
                        <a:ext cx="5329238" cy="97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4553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Regression (</a:t>
            </a:r>
            <a:r>
              <a:rPr lang="en-US" i="1" dirty="0"/>
              <a:t>R</a:t>
            </a:r>
            <a:r>
              <a:rPr lang="en-US" dirty="0"/>
              <a:t>)</a:t>
            </a:r>
          </a:p>
        </p:txBody>
      </p:sp>
      <p:grpSp>
        <p:nvGrpSpPr>
          <p:cNvPr id="7" name="Group 6"/>
          <p:cNvGrpSpPr/>
          <p:nvPr/>
        </p:nvGrpSpPr>
        <p:grpSpPr>
          <a:xfrm>
            <a:off x="2209800" y="2209800"/>
            <a:ext cx="4800600" cy="3073192"/>
            <a:chOff x="1524000" y="2667000"/>
            <a:chExt cx="4800600" cy="3073192"/>
          </a:xfrm>
        </p:grpSpPr>
        <p:graphicFrame>
          <p:nvGraphicFramePr>
            <p:cNvPr id="11" name="Chart 10"/>
            <p:cNvGraphicFramePr/>
            <p:nvPr>
              <p:extLst/>
            </p:nvPr>
          </p:nvGraphicFramePr>
          <p:xfrm>
            <a:off x="1524000" y="2667000"/>
            <a:ext cx="4800600" cy="3073192"/>
          </p:xfrm>
          <a:graphic>
            <a:graphicData uri="http://schemas.openxmlformats.org/drawingml/2006/chart">
              <c:chart xmlns:c="http://schemas.openxmlformats.org/drawingml/2006/chart" xmlns:r="http://schemas.openxmlformats.org/officeDocument/2006/relationships" r:id="rId3"/>
            </a:graphicData>
          </a:graphic>
        </p:graphicFrame>
        <p:sp>
          <p:nvSpPr>
            <p:cNvPr id="20" name="Smiley Face 19"/>
            <p:cNvSpPr/>
            <p:nvPr/>
          </p:nvSpPr>
          <p:spPr>
            <a:xfrm>
              <a:off x="2514600" y="2895600"/>
              <a:ext cx="2547180" cy="2489616"/>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4936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Line 3"/>
          <p:cNvSpPr>
            <a:spLocks noChangeShapeType="1"/>
          </p:cNvSpPr>
          <p:nvPr/>
        </p:nvSpPr>
        <p:spPr bwMode="auto">
          <a:xfrm>
            <a:off x="2658532" y="1869005"/>
            <a:ext cx="1588" cy="3190875"/>
          </a:xfrm>
          <a:prstGeom prst="line">
            <a:avLst/>
          </a:prstGeom>
          <a:noFill/>
          <a:ln w="0">
            <a:solidFill>
              <a:srgbClr val="000000"/>
            </a:solidFill>
            <a:round/>
            <a:headEnd/>
            <a:tailEnd/>
          </a:ln>
        </p:spPr>
        <p:txBody>
          <a:bodyPr>
            <a:prstTxWarp prst="textNoShape">
              <a:avLst/>
            </a:prstTxWarp>
          </a:bodyPr>
          <a:lstStyle/>
          <a:p>
            <a:endParaRPr lang="en-US"/>
          </a:p>
        </p:txBody>
      </p:sp>
      <p:sp>
        <p:nvSpPr>
          <p:cNvPr id="63492" name="Line 4"/>
          <p:cNvSpPr>
            <a:spLocks noChangeShapeType="1"/>
          </p:cNvSpPr>
          <p:nvPr/>
        </p:nvSpPr>
        <p:spPr bwMode="auto">
          <a:xfrm>
            <a:off x="2620432" y="5059880"/>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3" name="Line 5"/>
          <p:cNvSpPr>
            <a:spLocks noChangeShapeType="1"/>
          </p:cNvSpPr>
          <p:nvPr/>
        </p:nvSpPr>
        <p:spPr bwMode="auto">
          <a:xfrm>
            <a:off x="2620432" y="4526480"/>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4" name="Line 6"/>
          <p:cNvSpPr>
            <a:spLocks noChangeShapeType="1"/>
          </p:cNvSpPr>
          <p:nvPr/>
        </p:nvSpPr>
        <p:spPr bwMode="auto">
          <a:xfrm>
            <a:off x="2620432" y="3993080"/>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5" name="Line 7"/>
          <p:cNvSpPr>
            <a:spLocks noChangeShapeType="1"/>
          </p:cNvSpPr>
          <p:nvPr/>
        </p:nvSpPr>
        <p:spPr bwMode="auto">
          <a:xfrm>
            <a:off x="2620432" y="3469205"/>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6" name="Line 8"/>
          <p:cNvSpPr>
            <a:spLocks noChangeShapeType="1"/>
          </p:cNvSpPr>
          <p:nvPr/>
        </p:nvSpPr>
        <p:spPr bwMode="auto">
          <a:xfrm>
            <a:off x="2620432" y="2935805"/>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7" name="Line 9"/>
          <p:cNvSpPr>
            <a:spLocks noChangeShapeType="1"/>
          </p:cNvSpPr>
          <p:nvPr/>
        </p:nvSpPr>
        <p:spPr bwMode="auto">
          <a:xfrm>
            <a:off x="2620432" y="2402405"/>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8" name="Line 10"/>
          <p:cNvSpPr>
            <a:spLocks noChangeShapeType="1"/>
          </p:cNvSpPr>
          <p:nvPr/>
        </p:nvSpPr>
        <p:spPr bwMode="auto">
          <a:xfrm>
            <a:off x="2620432" y="1869005"/>
            <a:ext cx="38100"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499" name="Line 11"/>
          <p:cNvSpPr>
            <a:spLocks noChangeShapeType="1"/>
          </p:cNvSpPr>
          <p:nvPr/>
        </p:nvSpPr>
        <p:spPr bwMode="auto">
          <a:xfrm>
            <a:off x="2658532" y="5059880"/>
            <a:ext cx="5343525" cy="1588"/>
          </a:xfrm>
          <a:prstGeom prst="line">
            <a:avLst/>
          </a:prstGeom>
          <a:noFill/>
          <a:ln w="0">
            <a:solidFill>
              <a:srgbClr val="000000"/>
            </a:solidFill>
            <a:round/>
            <a:headEnd/>
            <a:tailEnd/>
          </a:ln>
        </p:spPr>
        <p:txBody>
          <a:bodyPr>
            <a:prstTxWarp prst="textNoShape">
              <a:avLst/>
            </a:prstTxWarp>
          </a:bodyPr>
          <a:lstStyle/>
          <a:p>
            <a:endParaRPr lang="en-US"/>
          </a:p>
        </p:txBody>
      </p:sp>
      <p:sp>
        <p:nvSpPr>
          <p:cNvPr id="63500" name="Line 12"/>
          <p:cNvSpPr>
            <a:spLocks noChangeShapeType="1"/>
          </p:cNvSpPr>
          <p:nvPr/>
        </p:nvSpPr>
        <p:spPr bwMode="auto">
          <a:xfrm flipV="1">
            <a:off x="2658532"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1" name="Line 13"/>
          <p:cNvSpPr>
            <a:spLocks noChangeShapeType="1"/>
          </p:cNvSpPr>
          <p:nvPr/>
        </p:nvSpPr>
        <p:spPr bwMode="auto">
          <a:xfrm flipV="1">
            <a:off x="3280832"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2" name="Line 14"/>
          <p:cNvSpPr>
            <a:spLocks noChangeShapeType="1"/>
          </p:cNvSpPr>
          <p:nvPr/>
        </p:nvSpPr>
        <p:spPr bwMode="auto">
          <a:xfrm flipV="1">
            <a:off x="3795182"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3" name="Line 15"/>
          <p:cNvSpPr>
            <a:spLocks noChangeShapeType="1"/>
          </p:cNvSpPr>
          <p:nvPr/>
        </p:nvSpPr>
        <p:spPr bwMode="auto">
          <a:xfrm flipV="1">
            <a:off x="4309532"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4" name="Line 16"/>
          <p:cNvSpPr>
            <a:spLocks noChangeShapeType="1"/>
          </p:cNvSpPr>
          <p:nvPr/>
        </p:nvSpPr>
        <p:spPr bwMode="auto">
          <a:xfrm flipV="1">
            <a:off x="4823882"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5" name="Line 17"/>
          <p:cNvSpPr>
            <a:spLocks noChangeShapeType="1"/>
          </p:cNvSpPr>
          <p:nvPr/>
        </p:nvSpPr>
        <p:spPr bwMode="auto">
          <a:xfrm flipV="1">
            <a:off x="534775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6" name="Line 18"/>
          <p:cNvSpPr>
            <a:spLocks noChangeShapeType="1"/>
          </p:cNvSpPr>
          <p:nvPr/>
        </p:nvSpPr>
        <p:spPr bwMode="auto">
          <a:xfrm flipV="1">
            <a:off x="586210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7" name="Line 19"/>
          <p:cNvSpPr>
            <a:spLocks noChangeShapeType="1"/>
          </p:cNvSpPr>
          <p:nvPr/>
        </p:nvSpPr>
        <p:spPr bwMode="auto">
          <a:xfrm flipV="1">
            <a:off x="637645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8" name="Line 20"/>
          <p:cNvSpPr>
            <a:spLocks noChangeShapeType="1"/>
          </p:cNvSpPr>
          <p:nvPr/>
        </p:nvSpPr>
        <p:spPr bwMode="auto">
          <a:xfrm flipV="1">
            <a:off x="689080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09" name="Line 21"/>
          <p:cNvSpPr>
            <a:spLocks noChangeShapeType="1"/>
          </p:cNvSpPr>
          <p:nvPr/>
        </p:nvSpPr>
        <p:spPr bwMode="auto">
          <a:xfrm flipV="1">
            <a:off x="740515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10" name="Line 22"/>
          <p:cNvSpPr>
            <a:spLocks noChangeShapeType="1"/>
          </p:cNvSpPr>
          <p:nvPr/>
        </p:nvSpPr>
        <p:spPr bwMode="auto">
          <a:xfrm flipV="1">
            <a:off x="791950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sp>
        <p:nvSpPr>
          <p:cNvPr id="63511" name="Rectangle 23"/>
          <p:cNvSpPr>
            <a:spLocks noChangeArrowheads="1"/>
          </p:cNvSpPr>
          <p:nvPr/>
        </p:nvSpPr>
        <p:spPr bwMode="auto">
          <a:xfrm>
            <a:off x="2115808" y="1708140"/>
            <a:ext cx="42504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dirty="0">
                <a:solidFill>
                  <a:srgbClr val="000000"/>
                </a:solidFill>
                <a:latin typeface="Avenir Book"/>
                <a:cs typeface="Avenir Book"/>
              </a:rPr>
              <a:t>100</a:t>
            </a:r>
            <a:endParaRPr lang="en-US" sz="2000" dirty="0">
              <a:latin typeface="Avenir Book"/>
              <a:cs typeface="Avenir Book"/>
            </a:endParaRPr>
          </a:p>
        </p:txBody>
      </p:sp>
      <p:sp>
        <p:nvSpPr>
          <p:cNvPr id="63512" name="Oval 34"/>
          <p:cNvSpPr>
            <a:spLocks noChangeArrowheads="1"/>
          </p:cNvSpPr>
          <p:nvPr/>
        </p:nvSpPr>
        <p:spPr bwMode="auto">
          <a:xfrm>
            <a:off x="4182532" y="3745430"/>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13" name="Line 35"/>
          <p:cNvSpPr>
            <a:spLocks noChangeShapeType="1"/>
          </p:cNvSpPr>
          <p:nvPr/>
        </p:nvSpPr>
        <p:spPr bwMode="auto">
          <a:xfrm flipV="1">
            <a:off x="2776007" y="5059880"/>
            <a:ext cx="1588" cy="38100"/>
          </a:xfrm>
          <a:prstGeom prst="line">
            <a:avLst/>
          </a:prstGeom>
          <a:noFill/>
          <a:ln w="0">
            <a:solidFill>
              <a:srgbClr val="000000"/>
            </a:solidFill>
            <a:round/>
            <a:headEnd/>
            <a:tailEnd/>
          </a:ln>
        </p:spPr>
        <p:txBody>
          <a:bodyPr>
            <a:prstTxWarp prst="textNoShape">
              <a:avLst/>
            </a:prstTxWarp>
          </a:bodyPr>
          <a:lstStyle/>
          <a:p>
            <a:endParaRPr lang="en-US"/>
          </a:p>
        </p:txBody>
      </p:sp>
      <p:grpSp>
        <p:nvGrpSpPr>
          <p:cNvPr id="63514" name="Group 37"/>
          <p:cNvGrpSpPr>
            <a:grpSpLocks/>
          </p:cNvGrpSpPr>
          <p:nvPr/>
        </p:nvGrpSpPr>
        <p:grpSpPr bwMode="auto">
          <a:xfrm rot="2261020">
            <a:off x="3268132" y="1735655"/>
            <a:ext cx="4114800" cy="2514600"/>
            <a:chOff x="1680" y="1200"/>
            <a:chExt cx="2592" cy="1488"/>
          </a:xfrm>
        </p:grpSpPr>
        <p:sp>
          <p:nvSpPr>
            <p:cNvPr id="63548" name="Oval 38"/>
            <p:cNvSpPr>
              <a:spLocks noChangeArrowheads="1"/>
            </p:cNvSpPr>
            <p:nvPr/>
          </p:nvSpPr>
          <p:spPr bwMode="auto">
            <a:xfrm>
              <a:off x="2352" y="196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9" name="Oval 39"/>
            <p:cNvSpPr>
              <a:spLocks noChangeArrowheads="1"/>
            </p:cNvSpPr>
            <p:nvPr/>
          </p:nvSpPr>
          <p:spPr bwMode="auto">
            <a:xfrm>
              <a:off x="2736" y="196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0" name="Oval 40"/>
            <p:cNvSpPr>
              <a:spLocks noChangeArrowheads="1"/>
            </p:cNvSpPr>
            <p:nvPr/>
          </p:nvSpPr>
          <p:spPr bwMode="auto">
            <a:xfrm>
              <a:off x="2880" y="182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1" name="Oval 41"/>
            <p:cNvSpPr>
              <a:spLocks noChangeArrowheads="1"/>
            </p:cNvSpPr>
            <p:nvPr/>
          </p:nvSpPr>
          <p:spPr bwMode="auto">
            <a:xfrm>
              <a:off x="3120" y="172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2" name="Oval 42"/>
            <p:cNvSpPr>
              <a:spLocks noChangeArrowheads="1"/>
            </p:cNvSpPr>
            <p:nvPr/>
          </p:nvSpPr>
          <p:spPr bwMode="auto">
            <a:xfrm>
              <a:off x="3360" y="182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3" name="Oval 43"/>
            <p:cNvSpPr>
              <a:spLocks noChangeArrowheads="1"/>
            </p:cNvSpPr>
            <p:nvPr/>
          </p:nvSpPr>
          <p:spPr bwMode="auto">
            <a:xfrm>
              <a:off x="3456"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4" name="Oval 44"/>
            <p:cNvSpPr>
              <a:spLocks noChangeArrowheads="1"/>
            </p:cNvSpPr>
            <p:nvPr/>
          </p:nvSpPr>
          <p:spPr bwMode="auto">
            <a:xfrm>
              <a:off x="3024" y="153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5" name="Oval 45"/>
            <p:cNvSpPr>
              <a:spLocks noChangeArrowheads="1"/>
            </p:cNvSpPr>
            <p:nvPr/>
          </p:nvSpPr>
          <p:spPr bwMode="auto">
            <a:xfrm>
              <a:off x="1872"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6" name="Oval 46"/>
            <p:cNvSpPr>
              <a:spLocks noChangeArrowheads="1"/>
            </p:cNvSpPr>
            <p:nvPr/>
          </p:nvSpPr>
          <p:spPr bwMode="auto">
            <a:xfrm>
              <a:off x="2352" y="244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7" name="Oval 47"/>
            <p:cNvSpPr>
              <a:spLocks noChangeArrowheads="1"/>
            </p:cNvSpPr>
            <p:nvPr/>
          </p:nvSpPr>
          <p:spPr bwMode="auto">
            <a:xfrm>
              <a:off x="3936" y="163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8" name="Oval 48"/>
            <p:cNvSpPr>
              <a:spLocks noChangeArrowheads="1"/>
            </p:cNvSpPr>
            <p:nvPr/>
          </p:nvSpPr>
          <p:spPr bwMode="auto">
            <a:xfrm>
              <a:off x="3840" y="14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59" name="Oval 49"/>
            <p:cNvSpPr>
              <a:spLocks noChangeArrowheads="1"/>
            </p:cNvSpPr>
            <p:nvPr/>
          </p:nvSpPr>
          <p:spPr bwMode="auto">
            <a:xfrm>
              <a:off x="4224" y="14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0" name="Oval 50"/>
            <p:cNvSpPr>
              <a:spLocks noChangeArrowheads="1"/>
            </p:cNvSpPr>
            <p:nvPr/>
          </p:nvSpPr>
          <p:spPr bwMode="auto">
            <a:xfrm>
              <a:off x="3648" y="139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1" name="Oval 51"/>
            <p:cNvSpPr>
              <a:spLocks noChangeArrowheads="1"/>
            </p:cNvSpPr>
            <p:nvPr/>
          </p:nvSpPr>
          <p:spPr bwMode="auto">
            <a:xfrm>
              <a:off x="2064" y="235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2" name="Oval 52"/>
            <p:cNvSpPr>
              <a:spLocks noChangeArrowheads="1"/>
            </p:cNvSpPr>
            <p:nvPr/>
          </p:nvSpPr>
          <p:spPr bwMode="auto">
            <a:xfrm>
              <a:off x="1680"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3" name="Oval 53"/>
            <p:cNvSpPr>
              <a:spLocks noChangeArrowheads="1"/>
            </p:cNvSpPr>
            <p:nvPr/>
          </p:nvSpPr>
          <p:spPr bwMode="auto">
            <a:xfrm>
              <a:off x="1824" y="216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4" name="Oval 54"/>
            <p:cNvSpPr>
              <a:spLocks noChangeArrowheads="1"/>
            </p:cNvSpPr>
            <p:nvPr/>
          </p:nvSpPr>
          <p:spPr bwMode="auto">
            <a:xfrm>
              <a:off x="1680" y="264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5" name="Oval 55"/>
            <p:cNvSpPr>
              <a:spLocks noChangeArrowheads="1"/>
            </p:cNvSpPr>
            <p:nvPr/>
          </p:nvSpPr>
          <p:spPr bwMode="auto">
            <a:xfrm>
              <a:off x="2580" y="189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6" name="Oval 56"/>
            <p:cNvSpPr>
              <a:spLocks noChangeArrowheads="1"/>
            </p:cNvSpPr>
            <p:nvPr/>
          </p:nvSpPr>
          <p:spPr bwMode="auto">
            <a:xfrm>
              <a:off x="3882" y="162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7" name="Oval 57"/>
            <p:cNvSpPr>
              <a:spLocks noChangeArrowheads="1"/>
            </p:cNvSpPr>
            <p:nvPr/>
          </p:nvSpPr>
          <p:spPr bwMode="auto">
            <a:xfrm>
              <a:off x="2352" y="172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8" name="Oval 58"/>
            <p:cNvSpPr>
              <a:spLocks noChangeArrowheads="1"/>
            </p:cNvSpPr>
            <p:nvPr/>
          </p:nvSpPr>
          <p:spPr bwMode="auto">
            <a:xfrm>
              <a:off x="2832" y="201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69" name="Oval 59"/>
            <p:cNvSpPr>
              <a:spLocks noChangeArrowheads="1"/>
            </p:cNvSpPr>
            <p:nvPr/>
          </p:nvSpPr>
          <p:spPr bwMode="auto">
            <a:xfrm>
              <a:off x="2880"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0" name="Oval 60"/>
            <p:cNvSpPr>
              <a:spLocks noChangeArrowheads="1"/>
            </p:cNvSpPr>
            <p:nvPr/>
          </p:nvSpPr>
          <p:spPr bwMode="auto">
            <a:xfrm>
              <a:off x="3120" y="187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1" name="Oval 61"/>
            <p:cNvSpPr>
              <a:spLocks noChangeArrowheads="1"/>
            </p:cNvSpPr>
            <p:nvPr/>
          </p:nvSpPr>
          <p:spPr bwMode="auto">
            <a:xfrm>
              <a:off x="3360" y="158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2" name="Oval 62"/>
            <p:cNvSpPr>
              <a:spLocks noChangeArrowheads="1"/>
            </p:cNvSpPr>
            <p:nvPr/>
          </p:nvSpPr>
          <p:spPr bwMode="auto">
            <a:xfrm>
              <a:off x="3456" y="1344"/>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3" name="Oval 63"/>
            <p:cNvSpPr>
              <a:spLocks noChangeArrowheads="1"/>
            </p:cNvSpPr>
            <p:nvPr/>
          </p:nvSpPr>
          <p:spPr bwMode="auto">
            <a:xfrm>
              <a:off x="2784" y="216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4" name="Oval 64"/>
            <p:cNvSpPr>
              <a:spLocks noChangeArrowheads="1"/>
            </p:cNvSpPr>
            <p:nvPr/>
          </p:nvSpPr>
          <p:spPr bwMode="auto">
            <a:xfrm>
              <a:off x="1872" y="225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5" name="Oval 65"/>
            <p:cNvSpPr>
              <a:spLocks noChangeArrowheads="1"/>
            </p:cNvSpPr>
            <p:nvPr/>
          </p:nvSpPr>
          <p:spPr bwMode="auto">
            <a:xfrm>
              <a:off x="2352" y="220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6" name="Oval 66"/>
            <p:cNvSpPr>
              <a:spLocks noChangeArrowheads="1"/>
            </p:cNvSpPr>
            <p:nvPr/>
          </p:nvSpPr>
          <p:spPr bwMode="auto">
            <a:xfrm>
              <a:off x="3936" y="139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7" name="Oval 67"/>
            <p:cNvSpPr>
              <a:spLocks noChangeArrowheads="1"/>
            </p:cNvSpPr>
            <p:nvPr/>
          </p:nvSpPr>
          <p:spPr bwMode="auto">
            <a:xfrm>
              <a:off x="3840" y="120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8" name="Oval 68"/>
            <p:cNvSpPr>
              <a:spLocks noChangeArrowheads="1"/>
            </p:cNvSpPr>
            <p:nvPr/>
          </p:nvSpPr>
          <p:spPr bwMode="auto">
            <a:xfrm>
              <a:off x="4224" y="1200"/>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79" name="Oval 69"/>
            <p:cNvSpPr>
              <a:spLocks noChangeArrowheads="1"/>
            </p:cNvSpPr>
            <p:nvPr/>
          </p:nvSpPr>
          <p:spPr bwMode="auto">
            <a:xfrm>
              <a:off x="3552" y="1488"/>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80" name="Oval 70"/>
            <p:cNvSpPr>
              <a:spLocks noChangeArrowheads="1"/>
            </p:cNvSpPr>
            <p:nvPr/>
          </p:nvSpPr>
          <p:spPr bwMode="auto">
            <a:xfrm>
              <a:off x="2064" y="2112"/>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81" name="Oval 71"/>
            <p:cNvSpPr>
              <a:spLocks noChangeArrowheads="1"/>
            </p:cNvSpPr>
            <p:nvPr/>
          </p:nvSpPr>
          <p:spPr bwMode="auto">
            <a:xfrm>
              <a:off x="2016" y="2496"/>
              <a:ext cx="48" cy="48"/>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grpSp>
      <p:sp>
        <p:nvSpPr>
          <p:cNvPr id="63515" name="Text Box 72"/>
          <p:cNvSpPr txBox="1">
            <a:spLocks noChangeArrowheads="1"/>
          </p:cNvSpPr>
          <p:nvPr/>
        </p:nvSpPr>
        <p:spPr bwMode="auto">
          <a:xfrm>
            <a:off x="287865" y="2463059"/>
            <a:ext cx="1625601" cy="1446550"/>
          </a:xfrm>
          <a:prstGeom prst="rect">
            <a:avLst/>
          </a:prstGeom>
          <a:noFill/>
          <a:ln w="9525">
            <a:noFill/>
            <a:miter lim="800000"/>
            <a:headEnd/>
            <a:tailEnd/>
          </a:ln>
        </p:spPr>
        <p:txBody>
          <a:bodyPr wrap="square">
            <a:prstTxWarp prst="textNoShape">
              <a:avLst/>
            </a:prstTxWarp>
            <a:spAutoFit/>
          </a:bodyPr>
          <a:lstStyle/>
          <a:p>
            <a:pPr algn="r"/>
            <a:r>
              <a:rPr lang="en-US" sz="2200" dirty="0">
                <a:latin typeface="Avenir Book"/>
                <a:cs typeface="Avenir Book"/>
              </a:rPr>
              <a:t>Grade in psychology lecture course</a:t>
            </a:r>
          </a:p>
        </p:txBody>
      </p:sp>
      <p:sp>
        <p:nvSpPr>
          <p:cNvPr id="63516" name="Oval 74"/>
          <p:cNvSpPr>
            <a:spLocks noChangeArrowheads="1"/>
          </p:cNvSpPr>
          <p:nvPr/>
        </p:nvSpPr>
        <p:spPr bwMode="auto">
          <a:xfrm>
            <a:off x="7687732" y="42502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17" name="Oval 75"/>
          <p:cNvSpPr>
            <a:spLocks noChangeArrowheads="1"/>
          </p:cNvSpPr>
          <p:nvPr/>
        </p:nvSpPr>
        <p:spPr bwMode="auto">
          <a:xfrm>
            <a:off x="6163732" y="36406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18" name="Rectangle 76"/>
          <p:cNvSpPr>
            <a:spLocks noChangeArrowheads="1"/>
          </p:cNvSpPr>
          <p:nvPr/>
        </p:nvSpPr>
        <p:spPr bwMode="auto">
          <a:xfrm>
            <a:off x="2216348" y="4365615"/>
            <a:ext cx="292924"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50</a:t>
            </a:r>
            <a:endParaRPr lang="en-US" sz="2000">
              <a:latin typeface="Avenir Book"/>
              <a:cs typeface="Avenir Book"/>
            </a:endParaRPr>
          </a:p>
        </p:txBody>
      </p:sp>
      <p:sp>
        <p:nvSpPr>
          <p:cNvPr id="63519" name="Rectangle 77"/>
          <p:cNvSpPr>
            <a:spLocks noChangeArrowheads="1"/>
          </p:cNvSpPr>
          <p:nvPr/>
        </p:nvSpPr>
        <p:spPr bwMode="auto">
          <a:xfrm>
            <a:off x="2216348" y="3832215"/>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60</a:t>
            </a:r>
            <a:endParaRPr lang="en-US" sz="2000">
              <a:latin typeface="Avenir Book"/>
              <a:cs typeface="Avenir Book"/>
            </a:endParaRPr>
          </a:p>
        </p:txBody>
      </p:sp>
      <p:sp>
        <p:nvSpPr>
          <p:cNvPr id="63520" name="Rectangle 78"/>
          <p:cNvSpPr>
            <a:spLocks noChangeArrowheads="1"/>
          </p:cNvSpPr>
          <p:nvPr/>
        </p:nvSpPr>
        <p:spPr bwMode="auto">
          <a:xfrm>
            <a:off x="2216348" y="3308340"/>
            <a:ext cx="28628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70</a:t>
            </a:r>
            <a:endParaRPr lang="en-US" sz="2000">
              <a:latin typeface="Avenir Book"/>
              <a:cs typeface="Avenir Book"/>
            </a:endParaRPr>
          </a:p>
        </p:txBody>
      </p:sp>
      <p:sp>
        <p:nvSpPr>
          <p:cNvPr id="63521" name="Rectangle 79"/>
          <p:cNvSpPr>
            <a:spLocks noChangeArrowheads="1"/>
          </p:cNvSpPr>
          <p:nvPr/>
        </p:nvSpPr>
        <p:spPr bwMode="auto">
          <a:xfrm>
            <a:off x="2216348" y="2793990"/>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80</a:t>
            </a:r>
            <a:endParaRPr lang="en-US" sz="2000">
              <a:latin typeface="Avenir Book"/>
              <a:cs typeface="Avenir Book"/>
            </a:endParaRPr>
          </a:p>
        </p:txBody>
      </p:sp>
      <p:sp>
        <p:nvSpPr>
          <p:cNvPr id="63522" name="Rectangle 80"/>
          <p:cNvSpPr>
            <a:spLocks noChangeArrowheads="1"/>
          </p:cNvSpPr>
          <p:nvPr/>
        </p:nvSpPr>
        <p:spPr bwMode="auto">
          <a:xfrm>
            <a:off x="2216348" y="2241540"/>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90</a:t>
            </a:r>
            <a:endParaRPr lang="en-US" sz="2000">
              <a:latin typeface="Avenir Book"/>
              <a:cs typeface="Avenir Book"/>
            </a:endParaRPr>
          </a:p>
        </p:txBody>
      </p:sp>
      <p:sp>
        <p:nvSpPr>
          <p:cNvPr id="61475" name="Oval 81"/>
          <p:cNvSpPr>
            <a:spLocks noChangeArrowheads="1"/>
          </p:cNvSpPr>
          <p:nvPr/>
        </p:nvSpPr>
        <p:spPr bwMode="auto">
          <a:xfrm>
            <a:off x="6316132" y="1811855"/>
            <a:ext cx="1676400" cy="1066800"/>
          </a:xfrm>
          <a:prstGeom prst="ellipse">
            <a:avLst/>
          </a:prstGeom>
          <a:noFill/>
          <a:ln w="25400">
            <a:solidFill>
              <a:srgbClr val="FF0000"/>
            </a:solidFill>
            <a:round/>
            <a:headEnd/>
            <a:tailEnd/>
          </a:ln>
        </p:spPr>
        <p:txBody>
          <a:bodyPr wrap="none" anchor="ctr">
            <a:prstTxWarp prst="textNoShape">
              <a:avLst/>
            </a:prstTxWarp>
          </a:bodyPr>
          <a:lstStyle/>
          <a:p>
            <a:endParaRPr lang="en-US"/>
          </a:p>
        </p:txBody>
      </p:sp>
      <p:sp>
        <p:nvSpPr>
          <p:cNvPr id="61476" name="Rectangle 82"/>
          <p:cNvSpPr>
            <a:spLocks noChangeArrowheads="1"/>
          </p:cNvSpPr>
          <p:nvPr/>
        </p:nvSpPr>
        <p:spPr bwMode="auto">
          <a:xfrm>
            <a:off x="6499302" y="2090740"/>
            <a:ext cx="1278800" cy="461665"/>
          </a:xfrm>
          <a:prstGeom prst="rect">
            <a:avLst/>
          </a:prstGeom>
          <a:noFill/>
          <a:ln w="9525">
            <a:noFill/>
            <a:miter lim="800000"/>
            <a:headEnd/>
            <a:tailEnd/>
          </a:ln>
        </p:spPr>
        <p:txBody>
          <a:bodyPr wrap="none">
            <a:prstTxWarp prst="textNoShape">
              <a:avLst/>
            </a:prstTxWarp>
            <a:spAutoFit/>
          </a:bodyPr>
          <a:lstStyle/>
          <a:p>
            <a:pPr algn="l"/>
            <a:r>
              <a:rPr lang="en-US" sz="2400" dirty="0">
                <a:latin typeface="Avenir Book"/>
                <a:cs typeface="Avenir Book"/>
              </a:rPr>
              <a:t>r = - 0.2</a:t>
            </a:r>
          </a:p>
        </p:txBody>
      </p:sp>
      <p:sp>
        <p:nvSpPr>
          <p:cNvPr id="63526" name="Rectangle 84"/>
          <p:cNvSpPr>
            <a:spLocks noChangeArrowheads="1"/>
          </p:cNvSpPr>
          <p:nvPr/>
        </p:nvSpPr>
        <p:spPr bwMode="auto">
          <a:xfrm>
            <a:off x="3207276" y="5147722"/>
            <a:ext cx="142603"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3</a:t>
            </a:r>
            <a:endParaRPr lang="en-US" sz="2000">
              <a:latin typeface="Avenir Book"/>
              <a:cs typeface="Avenir Book"/>
            </a:endParaRPr>
          </a:p>
        </p:txBody>
      </p:sp>
      <p:sp>
        <p:nvSpPr>
          <p:cNvPr id="63527" name="Rectangle 85"/>
          <p:cNvSpPr>
            <a:spLocks noChangeArrowheads="1"/>
          </p:cNvSpPr>
          <p:nvPr/>
        </p:nvSpPr>
        <p:spPr bwMode="auto">
          <a:xfrm>
            <a:off x="3721626" y="5147722"/>
            <a:ext cx="142603"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6</a:t>
            </a:r>
            <a:endParaRPr lang="en-US" sz="2000">
              <a:latin typeface="Avenir Book"/>
              <a:cs typeface="Avenir Book"/>
            </a:endParaRPr>
          </a:p>
        </p:txBody>
      </p:sp>
      <p:sp>
        <p:nvSpPr>
          <p:cNvPr id="63528" name="Rectangle 86"/>
          <p:cNvSpPr>
            <a:spLocks noChangeArrowheads="1"/>
          </p:cNvSpPr>
          <p:nvPr/>
        </p:nvSpPr>
        <p:spPr bwMode="auto">
          <a:xfrm>
            <a:off x="4239151" y="5147722"/>
            <a:ext cx="142603"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9</a:t>
            </a:r>
            <a:endParaRPr lang="en-US" sz="2000">
              <a:latin typeface="Avenir Book"/>
              <a:cs typeface="Avenir Book"/>
            </a:endParaRPr>
          </a:p>
        </p:txBody>
      </p:sp>
      <p:sp>
        <p:nvSpPr>
          <p:cNvPr id="63529" name="Rectangle 87"/>
          <p:cNvSpPr>
            <a:spLocks noChangeArrowheads="1"/>
          </p:cNvSpPr>
          <p:nvPr/>
        </p:nvSpPr>
        <p:spPr bwMode="auto">
          <a:xfrm>
            <a:off x="4763026"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12</a:t>
            </a:r>
            <a:endParaRPr lang="en-US" sz="2000">
              <a:latin typeface="Avenir Book"/>
              <a:cs typeface="Avenir Book"/>
            </a:endParaRPr>
          </a:p>
        </p:txBody>
      </p:sp>
      <p:sp>
        <p:nvSpPr>
          <p:cNvPr id="63530" name="Rectangle 88"/>
          <p:cNvSpPr>
            <a:spLocks noChangeArrowheads="1"/>
          </p:cNvSpPr>
          <p:nvPr/>
        </p:nvSpPr>
        <p:spPr bwMode="auto">
          <a:xfrm>
            <a:off x="5239276"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15</a:t>
            </a:r>
            <a:endParaRPr lang="en-US" sz="2000">
              <a:latin typeface="Avenir Book"/>
              <a:cs typeface="Avenir Book"/>
            </a:endParaRPr>
          </a:p>
        </p:txBody>
      </p:sp>
      <p:sp>
        <p:nvSpPr>
          <p:cNvPr id="63531" name="Rectangle 89"/>
          <p:cNvSpPr>
            <a:spLocks noChangeArrowheads="1"/>
          </p:cNvSpPr>
          <p:nvPr/>
        </p:nvSpPr>
        <p:spPr bwMode="auto">
          <a:xfrm>
            <a:off x="5763151"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18</a:t>
            </a:r>
            <a:endParaRPr lang="en-US" sz="2000">
              <a:latin typeface="Avenir Book"/>
              <a:cs typeface="Avenir Book"/>
            </a:endParaRPr>
          </a:p>
        </p:txBody>
      </p:sp>
      <p:sp>
        <p:nvSpPr>
          <p:cNvPr id="63532" name="Rectangle 90"/>
          <p:cNvSpPr>
            <a:spLocks noChangeArrowheads="1"/>
          </p:cNvSpPr>
          <p:nvPr/>
        </p:nvSpPr>
        <p:spPr bwMode="auto">
          <a:xfrm>
            <a:off x="6267976"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21</a:t>
            </a:r>
            <a:endParaRPr lang="en-US" sz="2000">
              <a:latin typeface="Avenir Book"/>
              <a:cs typeface="Avenir Book"/>
            </a:endParaRPr>
          </a:p>
        </p:txBody>
      </p:sp>
      <p:sp>
        <p:nvSpPr>
          <p:cNvPr id="63533" name="Rectangle 91"/>
          <p:cNvSpPr>
            <a:spLocks noChangeArrowheads="1"/>
          </p:cNvSpPr>
          <p:nvPr/>
        </p:nvSpPr>
        <p:spPr bwMode="auto">
          <a:xfrm>
            <a:off x="6791851"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24</a:t>
            </a:r>
            <a:endParaRPr lang="en-US" sz="2000">
              <a:latin typeface="Avenir Book"/>
              <a:cs typeface="Avenir Book"/>
            </a:endParaRPr>
          </a:p>
        </p:txBody>
      </p:sp>
      <p:sp>
        <p:nvSpPr>
          <p:cNvPr id="63534" name="Rectangle 92"/>
          <p:cNvSpPr>
            <a:spLocks noChangeArrowheads="1"/>
          </p:cNvSpPr>
          <p:nvPr/>
        </p:nvSpPr>
        <p:spPr bwMode="auto">
          <a:xfrm>
            <a:off x="7306201"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27</a:t>
            </a:r>
            <a:endParaRPr lang="en-US" sz="2000">
              <a:latin typeface="Avenir Book"/>
              <a:cs typeface="Avenir Book"/>
            </a:endParaRPr>
          </a:p>
        </p:txBody>
      </p:sp>
      <p:sp>
        <p:nvSpPr>
          <p:cNvPr id="63535" name="Rectangle 93"/>
          <p:cNvSpPr>
            <a:spLocks noChangeArrowheads="1"/>
          </p:cNvSpPr>
          <p:nvPr/>
        </p:nvSpPr>
        <p:spPr bwMode="auto">
          <a:xfrm>
            <a:off x="7820551" y="5147722"/>
            <a:ext cx="285206"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a:solidFill>
                  <a:srgbClr val="000000"/>
                </a:solidFill>
                <a:latin typeface="Avenir Book"/>
                <a:cs typeface="Avenir Book"/>
              </a:rPr>
              <a:t>30</a:t>
            </a:r>
            <a:endParaRPr lang="en-US" sz="2000">
              <a:latin typeface="Avenir Book"/>
              <a:cs typeface="Avenir Book"/>
            </a:endParaRPr>
          </a:p>
        </p:txBody>
      </p:sp>
      <p:sp>
        <p:nvSpPr>
          <p:cNvPr id="63536" name="Rectangle 94"/>
          <p:cNvSpPr>
            <a:spLocks noChangeArrowheads="1"/>
          </p:cNvSpPr>
          <p:nvPr/>
        </p:nvSpPr>
        <p:spPr bwMode="auto">
          <a:xfrm>
            <a:off x="2702451" y="5147722"/>
            <a:ext cx="142603" cy="307777"/>
          </a:xfrm>
          <a:prstGeom prst="rect">
            <a:avLst/>
          </a:prstGeom>
          <a:noFill/>
          <a:ln w="9525">
            <a:noFill/>
            <a:miter lim="800000"/>
            <a:headEnd/>
            <a:tailEnd/>
          </a:ln>
        </p:spPr>
        <p:txBody>
          <a:bodyPr wrap="none" lIns="0" tIns="0" rIns="0" bIns="0">
            <a:prstTxWarp prst="textNoShape">
              <a:avLst/>
            </a:prstTxWarp>
            <a:spAutoFit/>
          </a:bodyPr>
          <a:lstStyle/>
          <a:p>
            <a:pPr algn="l"/>
            <a:r>
              <a:rPr lang="en-US" sz="2000" dirty="0">
                <a:solidFill>
                  <a:srgbClr val="000000"/>
                </a:solidFill>
                <a:latin typeface="Avenir Book"/>
                <a:cs typeface="Avenir Book"/>
              </a:rPr>
              <a:t>0</a:t>
            </a:r>
            <a:endParaRPr lang="en-US" sz="2000" dirty="0">
              <a:latin typeface="Avenir Book"/>
              <a:cs typeface="Avenir Book"/>
            </a:endParaRPr>
          </a:p>
        </p:txBody>
      </p:sp>
      <p:pic>
        <p:nvPicPr>
          <p:cNvPr id="63537" name="Picture 96" descr="notebook_mac"/>
          <p:cNvPicPr>
            <a:picLocks noChangeAspect="1" noChangeArrowheads="1"/>
          </p:cNvPicPr>
          <p:nvPr/>
        </p:nvPicPr>
        <p:blipFill>
          <a:blip r:embed="rId3"/>
          <a:srcRect/>
          <a:stretch>
            <a:fillRect/>
          </a:stretch>
        </p:blipFill>
        <p:spPr bwMode="auto">
          <a:xfrm>
            <a:off x="372532" y="4707455"/>
            <a:ext cx="1905000" cy="1803400"/>
          </a:xfrm>
          <a:prstGeom prst="rect">
            <a:avLst/>
          </a:prstGeom>
          <a:noFill/>
          <a:ln w="9525">
            <a:noFill/>
            <a:miter lim="800000"/>
            <a:headEnd/>
            <a:tailEnd/>
          </a:ln>
        </p:spPr>
      </p:pic>
      <p:sp>
        <p:nvSpPr>
          <p:cNvPr id="63538" name="Oval 97"/>
          <p:cNvSpPr>
            <a:spLocks noChangeArrowheads="1"/>
          </p:cNvSpPr>
          <p:nvPr/>
        </p:nvSpPr>
        <p:spPr bwMode="auto">
          <a:xfrm>
            <a:off x="6163732" y="39454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39" name="Oval 98"/>
          <p:cNvSpPr>
            <a:spLocks noChangeArrowheads="1"/>
          </p:cNvSpPr>
          <p:nvPr/>
        </p:nvSpPr>
        <p:spPr bwMode="auto">
          <a:xfrm>
            <a:off x="7154332" y="39454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0" name="Oval 99"/>
          <p:cNvSpPr>
            <a:spLocks noChangeArrowheads="1"/>
          </p:cNvSpPr>
          <p:nvPr/>
        </p:nvSpPr>
        <p:spPr bwMode="auto">
          <a:xfrm>
            <a:off x="4944532" y="40978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1" name="Oval 101"/>
          <p:cNvSpPr>
            <a:spLocks noChangeArrowheads="1"/>
          </p:cNvSpPr>
          <p:nvPr/>
        </p:nvSpPr>
        <p:spPr bwMode="auto">
          <a:xfrm>
            <a:off x="5554132" y="35644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2" name="Oval 102"/>
          <p:cNvSpPr>
            <a:spLocks noChangeArrowheads="1"/>
          </p:cNvSpPr>
          <p:nvPr/>
        </p:nvSpPr>
        <p:spPr bwMode="auto">
          <a:xfrm>
            <a:off x="3039532" y="34882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3" name="Oval 103"/>
          <p:cNvSpPr>
            <a:spLocks noChangeArrowheads="1"/>
          </p:cNvSpPr>
          <p:nvPr/>
        </p:nvSpPr>
        <p:spPr bwMode="auto">
          <a:xfrm>
            <a:off x="4944532" y="36406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4" name="Oval 104"/>
          <p:cNvSpPr>
            <a:spLocks noChangeArrowheads="1"/>
          </p:cNvSpPr>
          <p:nvPr/>
        </p:nvSpPr>
        <p:spPr bwMode="auto">
          <a:xfrm>
            <a:off x="3115732" y="20404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5" name="Oval 105"/>
          <p:cNvSpPr>
            <a:spLocks noChangeArrowheads="1"/>
          </p:cNvSpPr>
          <p:nvPr/>
        </p:nvSpPr>
        <p:spPr bwMode="auto">
          <a:xfrm>
            <a:off x="5249332" y="22690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6" name="Oval 106"/>
          <p:cNvSpPr>
            <a:spLocks noChangeArrowheads="1"/>
          </p:cNvSpPr>
          <p:nvPr/>
        </p:nvSpPr>
        <p:spPr bwMode="auto">
          <a:xfrm>
            <a:off x="4563532" y="3488255"/>
            <a:ext cx="76200" cy="762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63547" name="Text Box 108"/>
          <p:cNvSpPr txBox="1">
            <a:spLocks noChangeArrowheads="1"/>
          </p:cNvSpPr>
          <p:nvPr/>
        </p:nvSpPr>
        <p:spPr bwMode="auto">
          <a:xfrm>
            <a:off x="3448812" y="5595392"/>
            <a:ext cx="3818450" cy="769441"/>
          </a:xfrm>
          <a:prstGeom prst="rect">
            <a:avLst/>
          </a:prstGeom>
          <a:noFill/>
          <a:ln w="9525">
            <a:noFill/>
            <a:miter lim="800000"/>
            <a:headEnd/>
            <a:tailEnd/>
          </a:ln>
        </p:spPr>
        <p:txBody>
          <a:bodyPr wrap="square">
            <a:prstTxWarp prst="textNoShape">
              <a:avLst/>
            </a:prstTxWarp>
            <a:spAutoFit/>
          </a:bodyPr>
          <a:lstStyle/>
          <a:p>
            <a:pPr algn="ctr"/>
            <a:r>
              <a:rPr lang="en-US" sz="2200" dirty="0">
                <a:latin typeface="Avenir Book"/>
                <a:cs typeface="Avenir Book"/>
              </a:rPr>
              <a:t>Minutes spent on laptop </a:t>
            </a:r>
            <a:r>
              <a:rPr lang="en-US" sz="2200" dirty="0" err="1">
                <a:latin typeface="Avenir Book"/>
                <a:cs typeface="Avenir Book"/>
              </a:rPr>
              <a:t>distractors</a:t>
            </a:r>
            <a:r>
              <a:rPr lang="en-US" sz="2200" dirty="0">
                <a:latin typeface="Avenir Book"/>
                <a:cs typeface="Avenir Book"/>
              </a:rPr>
              <a:t> during lecture</a:t>
            </a:r>
          </a:p>
        </p:txBody>
      </p:sp>
      <p:sp>
        <p:nvSpPr>
          <p:cNvPr id="96" name="Rectangle 3"/>
          <p:cNvSpPr txBox="1">
            <a:spLocks noChangeArrowheads="1"/>
          </p:cNvSpPr>
          <p:nvPr/>
        </p:nvSpPr>
        <p:spPr bwMode="auto">
          <a:xfrm>
            <a:off x="287865" y="152400"/>
            <a:ext cx="8652935"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pitchFamily="-112"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pitchFamily="-112"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pitchFamily="-112"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pitchFamily="-112"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pitchFamily="-112" charset="-128"/>
              </a:defRPr>
            </a:lvl9pPr>
          </a:lstStyle>
          <a:p>
            <a:pPr marL="609600" indent="-609600" algn="ctr">
              <a:lnSpc>
                <a:spcPct val="90000"/>
              </a:lnSpc>
              <a:buFontTx/>
              <a:buNone/>
            </a:pPr>
            <a:r>
              <a:rPr lang="en-US" sz="3600" dirty="0">
                <a:latin typeface="Avenir Black"/>
                <a:ea typeface="ＭＳ Ｐゴシック" charset="-128"/>
                <a:cs typeface="Avenir Black"/>
              </a:rPr>
              <a:t>Correlations: </a:t>
            </a:r>
          </a:p>
          <a:p>
            <a:pPr marL="609600" indent="-609600" algn="ctr">
              <a:lnSpc>
                <a:spcPct val="90000"/>
              </a:lnSpc>
              <a:buFontTx/>
              <a:buNone/>
            </a:pPr>
            <a:r>
              <a:rPr lang="en-US" sz="3200" dirty="0">
                <a:latin typeface="Avenir Book"/>
                <a:ea typeface="ＭＳ Ｐゴシック" charset="-128"/>
                <a:cs typeface="Avenir Book"/>
              </a:rPr>
              <a:t>Relationships between continuous variables</a:t>
            </a:r>
          </a:p>
        </p:txBody>
      </p:sp>
      <p:pic>
        <p:nvPicPr>
          <p:cNvPr id="94" name="Picture 48"/>
          <p:cNvPicPr>
            <a:picLocks noChangeAspect="1" noChangeArrowheads="1"/>
          </p:cNvPicPr>
          <p:nvPr/>
        </p:nvPicPr>
        <p:blipFill>
          <a:blip r:embed="rId4"/>
          <a:srcRect t="8229"/>
          <a:stretch>
            <a:fillRect/>
          </a:stretch>
        </p:blipFill>
        <p:spPr bwMode="auto">
          <a:xfrm>
            <a:off x="2836374" y="2062485"/>
            <a:ext cx="1458913" cy="2009775"/>
          </a:xfrm>
          <a:prstGeom prst="rect">
            <a:avLst/>
          </a:prstGeom>
          <a:noFill/>
          <a:ln w="9525">
            <a:noFill/>
            <a:miter lim="800000"/>
            <a:headEnd/>
            <a:tailEnd/>
          </a:ln>
        </p:spPr>
      </p:pic>
      <p:pic>
        <p:nvPicPr>
          <p:cNvPr id="95" name="Picture 49"/>
          <p:cNvPicPr>
            <a:picLocks noChangeAspect="1" noChangeArrowheads="1"/>
          </p:cNvPicPr>
          <p:nvPr/>
        </p:nvPicPr>
        <p:blipFill>
          <a:blip r:embed="rId5"/>
          <a:srcRect l="9058" r="16304"/>
          <a:stretch>
            <a:fillRect/>
          </a:stretch>
        </p:blipFill>
        <p:spPr bwMode="auto">
          <a:xfrm>
            <a:off x="5475307" y="3490503"/>
            <a:ext cx="1990725" cy="1444625"/>
          </a:xfrm>
          <a:prstGeom prst="rect">
            <a:avLst/>
          </a:prstGeom>
          <a:noFill/>
          <a:ln w="9525">
            <a:noFill/>
            <a:miter lim="800000"/>
            <a:headEnd/>
            <a:tailEnd/>
          </a:ln>
        </p:spPr>
      </p:pic>
    </p:spTree>
    <p:extLst>
      <p:ext uri="{BB962C8B-B14F-4D97-AF65-F5344CB8AC3E}">
        <p14:creationId xmlns:p14="http://schemas.microsoft.com/office/powerpoint/2010/main" val="744602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5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5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5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5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5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5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5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543"/>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635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5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5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5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4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2" grpId="0" animBg="1"/>
      <p:bldP spid="63516" grpId="0" animBg="1"/>
      <p:bldP spid="63517" grpId="0" animBg="1"/>
      <p:bldP spid="61475" grpId="0" animBg="1"/>
      <p:bldP spid="61476" grpId="0"/>
      <p:bldP spid="63538" grpId="0" animBg="1"/>
      <p:bldP spid="63539" grpId="0" animBg="1"/>
      <p:bldP spid="63540" grpId="0" animBg="1"/>
      <p:bldP spid="63541" grpId="0" animBg="1"/>
      <p:bldP spid="63542" grpId="0" animBg="1"/>
      <p:bldP spid="63543" grpId="0" animBg="1"/>
      <p:bldP spid="63544" grpId="0" animBg="1"/>
      <p:bldP spid="63544" grpId="1" animBg="1"/>
      <p:bldP spid="63545" grpId="0" animBg="1"/>
      <p:bldP spid="635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6293495"/>
          </a:xfrm>
          <a:prstGeom prst="rect">
            <a:avLst/>
          </a:prstGeom>
        </p:spPr>
      </p:pic>
    </p:spTree>
    <p:extLst>
      <p:ext uri="{BB962C8B-B14F-4D97-AF65-F5344CB8AC3E}">
        <p14:creationId xmlns:p14="http://schemas.microsoft.com/office/powerpoint/2010/main" val="862740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Avenir Roman" panose="02000503020000020003" pitchFamily="2" charset="0"/>
              </a:rPr>
              <a:t>Data</a:t>
            </a:r>
          </a:p>
        </p:txBody>
      </p:sp>
      <p:sp>
        <p:nvSpPr>
          <p:cNvPr id="33795" name="Content Placeholder 2"/>
          <p:cNvSpPr>
            <a:spLocks noGrp="1"/>
          </p:cNvSpPr>
          <p:nvPr>
            <p:ph idx="1"/>
          </p:nvPr>
        </p:nvSpPr>
        <p:spPr/>
        <p:txBody>
          <a:bodyPr/>
          <a:lstStyle/>
          <a:p>
            <a:pPr algn="ctr">
              <a:buFont typeface="Wingdings 2" pitchFamily="18" charset="2"/>
              <a:buNone/>
            </a:pPr>
            <a:r>
              <a:rPr lang="en-US" altLang="en-US"/>
              <a:t>Evaluating </a:t>
            </a:r>
            <a:r>
              <a:rPr lang="en-US" altLang="en-US" i="1"/>
              <a:t>pairs</a:t>
            </a:r>
            <a:r>
              <a:rPr lang="en-US" altLang="en-US" b="1" i="1"/>
              <a:t> </a:t>
            </a:r>
            <a:r>
              <a:rPr lang="en-US" altLang="en-US"/>
              <a:t>of scores: Scatterplots</a:t>
            </a:r>
          </a:p>
        </p:txBody>
      </p:sp>
      <p:pic>
        <p:nvPicPr>
          <p:cNvPr id="6" name="Picture 5" descr="15p511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2438400"/>
            <a:ext cx="7848600" cy="3422388"/>
          </a:xfrm>
          <a:prstGeom prst="rect">
            <a:avLst/>
          </a:prstGeom>
          <a:noFill/>
          <a:ln>
            <a:no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821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pPr>
              <a:defRPr/>
            </a:pPr>
            <a:r>
              <a:rPr lang="en-US" dirty="0">
                <a:latin typeface="Avenir Roman" panose="02000503020000020003" pitchFamily="2" charset="0"/>
              </a:rPr>
              <a:t>Graphing Relationships Between Variables</a:t>
            </a:r>
          </a:p>
        </p:txBody>
      </p:sp>
      <p:sp>
        <p:nvSpPr>
          <p:cNvPr id="30723" name="Content Placeholder 2"/>
          <p:cNvSpPr>
            <a:spLocks noGrp="1"/>
          </p:cNvSpPr>
          <p:nvPr>
            <p:ph idx="1"/>
          </p:nvPr>
        </p:nvSpPr>
        <p:spPr/>
        <p:txBody>
          <a:bodyPr/>
          <a:lstStyle/>
          <a:p>
            <a:r>
              <a:rPr lang="en-US" altLang="en-US" sz="2400" dirty="0">
                <a:latin typeface="Avenir Roman" panose="02000503020000020003" pitchFamily="2" charset="0"/>
              </a:rPr>
              <a:t>X-axis (abscissa)</a:t>
            </a:r>
          </a:p>
          <a:p>
            <a:pPr lvl="1"/>
            <a:r>
              <a:rPr lang="en-US" altLang="en-US" sz="2000" dirty="0">
                <a:latin typeface="Avenir Roman" panose="02000503020000020003" pitchFamily="2" charset="0"/>
              </a:rPr>
              <a:t>Horizontal line</a:t>
            </a:r>
          </a:p>
          <a:p>
            <a:pPr lvl="1"/>
            <a:r>
              <a:rPr lang="en-US" altLang="en-US" sz="2000" dirty="0">
                <a:latin typeface="Avenir Roman" panose="02000503020000020003" pitchFamily="2" charset="0"/>
              </a:rPr>
              <a:t>Values increase from left to right</a:t>
            </a:r>
          </a:p>
          <a:p>
            <a:r>
              <a:rPr lang="en-US" altLang="en-US" sz="2400" dirty="0">
                <a:latin typeface="Avenir Roman" panose="02000503020000020003" pitchFamily="2" charset="0"/>
              </a:rPr>
              <a:t>Y-axis (ordinate)</a:t>
            </a:r>
          </a:p>
          <a:p>
            <a:pPr lvl="1"/>
            <a:r>
              <a:rPr lang="en-US" altLang="en-US" sz="2000" dirty="0">
                <a:latin typeface="Avenir Roman" panose="02000503020000020003" pitchFamily="2" charset="0"/>
              </a:rPr>
              <a:t>Vertical line</a:t>
            </a:r>
          </a:p>
          <a:p>
            <a:pPr lvl="1"/>
            <a:r>
              <a:rPr lang="en-US" altLang="en-US" sz="2000" dirty="0">
                <a:latin typeface="Avenir Roman" panose="02000503020000020003" pitchFamily="2" charset="0"/>
              </a:rPr>
              <a:t>Values increase from </a:t>
            </a:r>
            <a:br>
              <a:rPr lang="en-US" altLang="en-US" sz="2000" dirty="0">
                <a:latin typeface="Avenir Roman" panose="02000503020000020003" pitchFamily="2" charset="0"/>
              </a:rPr>
            </a:br>
            <a:r>
              <a:rPr lang="en-US" altLang="en-US" sz="2000" dirty="0">
                <a:latin typeface="Avenir Roman" panose="02000503020000020003" pitchFamily="2" charset="0"/>
              </a:rPr>
              <a:t>bottom to  top</a:t>
            </a:r>
          </a:p>
        </p:txBody>
      </p:sp>
      <p:pic>
        <p:nvPicPr>
          <p:cNvPr id="30724" name="Picture 4" descr="ax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200400"/>
            <a:ext cx="3036888"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5" name="Picture 4"/>
          <p:cNvPicPr>
            <a:picLocks noChangeAspect="1" noChangeArrowheads="1"/>
          </p:cNvPicPr>
          <p:nvPr/>
        </p:nvPicPr>
        <p:blipFill>
          <a:blip r:embed="rId4">
            <a:extLst>
              <a:ext uri="{28A0092B-C50C-407E-A947-70E740481C1C}">
                <a14:useLocalDpi xmlns:a14="http://schemas.microsoft.com/office/drawing/2010/main" val="0"/>
              </a:ext>
            </a:extLst>
          </a:blip>
          <a:srcRect l="33382" t="4297" r="13676" b="21523"/>
          <a:stretch>
            <a:fillRect/>
          </a:stretch>
        </p:blipFill>
        <p:spPr bwMode="auto">
          <a:xfrm>
            <a:off x="5867400" y="2209800"/>
            <a:ext cx="267652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907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a:xfrm>
            <a:off x="457200" y="1417638"/>
            <a:ext cx="8229600" cy="4525963"/>
          </a:xfrm>
        </p:spPr>
        <p:txBody>
          <a:bodyPr>
            <a:normAutofit/>
          </a:bodyPr>
          <a:lstStyle/>
          <a:p>
            <a:pPr marL="0" indent="0">
              <a:spcAft>
                <a:spcPts val="1200"/>
              </a:spcAft>
              <a:buNone/>
            </a:pPr>
            <a:r>
              <a:rPr lang="en-US" b="1" dirty="0"/>
              <a:t>Correlation </a:t>
            </a:r>
            <a:r>
              <a:rPr lang="en-US" dirty="0"/>
              <a:t>– a </a:t>
            </a:r>
            <a:r>
              <a:rPr lang="en-US" i="1" dirty="0"/>
              <a:t>standardized </a:t>
            </a:r>
            <a:r>
              <a:rPr lang="en-US" dirty="0"/>
              <a:t>measure of how much two variables change together</a:t>
            </a:r>
            <a:endParaRPr lang="en-US" b="1" dirty="0"/>
          </a:p>
        </p:txBody>
      </p:sp>
      <p:pic>
        <p:nvPicPr>
          <p:cNvPr id="4" name="Picture 3"/>
          <p:cNvPicPr>
            <a:picLocks noChangeAspect="1"/>
          </p:cNvPicPr>
          <p:nvPr/>
        </p:nvPicPr>
        <p:blipFill>
          <a:blip r:embed="rId2"/>
          <a:stretch>
            <a:fillRect/>
          </a:stretch>
        </p:blipFill>
        <p:spPr>
          <a:xfrm>
            <a:off x="580292" y="3082743"/>
            <a:ext cx="7591002" cy="2360838"/>
          </a:xfrm>
          <a:prstGeom prst="rect">
            <a:avLst/>
          </a:prstGeom>
        </p:spPr>
      </p:pic>
    </p:spTree>
    <p:extLst>
      <p:ext uri="{BB962C8B-B14F-4D97-AF65-F5344CB8AC3E}">
        <p14:creationId xmlns:p14="http://schemas.microsoft.com/office/powerpoint/2010/main" val="31568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1352" y="799217"/>
            <a:ext cx="2200313"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93644F0-E363-0642-BC88-FBAE89EF6AD6}"/>
              </a:ext>
            </a:extLst>
          </p:cNvPr>
          <p:cNvSpPr>
            <a:spLocks noGrp="1"/>
          </p:cNvSpPr>
          <p:nvPr>
            <p:ph type="title"/>
          </p:nvPr>
        </p:nvSpPr>
        <p:spPr>
          <a:xfrm>
            <a:off x="631640" y="1162070"/>
            <a:ext cx="2319735" cy="1781175"/>
          </a:xfrm>
        </p:spPr>
        <p:txBody>
          <a:bodyPr vert="horz" lIns="91440" tIns="45720" rIns="91440" bIns="45720" rtlCol="0" anchor="ctr">
            <a:normAutofit/>
          </a:bodyPr>
          <a:lstStyle/>
          <a:p>
            <a:pPr defTabSz="914400">
              <a:lnSpc>
                <a:spcPct val="90000"/>
              </a:lnSpc>
            </a:pPr>
            <a:r>
              <a:rPr lang="en-US" sz="2800" kern="1200" dirty="0">
                <a:solidFill>
                  <a:srgbClr val="FFFFFF"/>
                </a:solidFill>
                <a:latin typeface="Avenir Roman" panose="02000503020000020003" pitchFamily="2" charset="0"/>
              </a:rPr>
              <a:t>The Correlation Coefficient</a:t>
            </a:r>
          </a:p>
        </p:txBody>
      </p:sp>
      <p:pic>
        <p:nvPicPr>
          <p:cNvPr id="8" name="Picture 7">
            <a:extLst>
              <a:ext uri="{FF2B5EF4-FFF2-40B4-BE49-F238E27FC236}">
                <a16:creationId xmlns:a16="http://schemas.microsoft.com/office/drawing/2014/main" id="{A62FE230-557B-AD4A-BC4B-8C908ED85D85}"/>
              </a:ext>
            </a:extLst>
          </p:cNvPr>
          <p:cNvPicPr>
            <a:picLocks noChangeAspect="1"/>
          </p:cNvPicPr>
          <p:nvPr/>
        </p:nvPicPr>
        <p:blipFill>
          <a:blip r:embed="rId2"/>
          <a:stretch>
            <a:fillRect/>
          </a:stretch>
        </p:blipFill>
        <p:spPr>
          <a:xfrm>
            <a:off x="3784313" y="952501"/>
            <a:ext cx="3689914" cy="1964879"/>
          </a:xfrm>
          <a:prstGeom prst="rect">
            <a:avLst/>
          </a:prstGeom>
        </p:spPr>
      </p:pic>
      <p:sp>
        <p:nvSpPr>
          <p:cNvPr id="9" name="Rectangle 8">
            <a:extLst>
              <a:ext uri="{FF2B5EF4-FFF2-40B4-BE49-F238E27FC236}">
                <a16:creationId xmlns:a16="http://schemas.microsoft.com/office/drawing/2014/main" id="{9057A867-6758-8648-BC5B-92EBDEE58C42}"/>
              </a:ext>
            </a:extLst>
          </p:cNvPr>
          <p:cNvSpPr/>
          <p:nvPr/>
        </p:nvSpPr>
        <p:spPr>
          <a:xfrm>
            <a:off x="538066" y="3239500"/>
            <a:ext cx="8327637" cy="332398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600" dirty="0">
                <a:latin typeface="Avenir Roman" panose="02000503020000020003" pitchFamily="2" charset="0"/>
              </a:rPr>
              <a:t>Describes three characteristics of the relationship between two variables:</a:t>
            </a:r>
          </a:p>
          <a:p>
            <a:pPr marL="800100" lvl="1" indent="-342900">
              <a:spcBef>
                <a:spcPts val="600"/>
              </a:spcBef>
              <a:spcAft>
                <a:spcPts val="600"/>
              </a:spcAft>
              <a:buFont typeface="Arial" panose="020B0604020202020204" pitchFamily="34" charset="0"/>
              <a:buChar char="•"/>
            </a:pPr>
            <a:r>
              <a:rPr lang="en-US" sz="2200" dirty="0">
                <a:latin typeface="Avenir Roman" panose="02000503020000020003" pitchFamily="2" charset="0"/>
              </a:rPr>
              <a:t>Direction, strength, and form</a:t>
            </a:r>
            <a:endParaRPr lang="en-US" altLang="en-US" sz="2200" dirty="0">
              <a:latin typeface="Avenir Roman" panose="02000503020000020003" pitchFamily="2" charset="0"/>
            </a:endParaRPr>
          </a:p>
          <a:p>
            <a:pPr marL="342900" indent="-342900">
              <a:spcBef>
                <a:spcPts val="600"/>
              </a:spcBef>
              <a:spcAft>
                <a:spcPts val="600"/>
              </a:spcAft>
              <a:buFont typeface="Arial" panose="020B0604020202020204" pitchFamily="34" charset="0"/>
              <a:buChar char="•"/>
            </a:pPr>
            <a:r>
              <a:rPr lang="en-US" altLang="en-US" sz="2600" dirty="0">
                <a:latin typeface="Avenir Roman" panose="02000503020000020003" pitchFamily="2" charset="0"/>
              </a:rPr>
              <a:t>Statistical Significance</a:t>
            </a:r>
          </a:p>
          <a:p>
            <a:pPr marL="342900" indent="-342900">
              <a:spcBef>
                <a:spcPts val="600"/>
              </a:spcBef>
              <a:spcAft>
                <a:spcPts val="600"/>
              </a:spcAft>
              <a:buFont typeface="Arial" panose="020B0604020202020204" pitchFamily="34" charset="0"/>
              <a:buChar char="•"/>
            </a:pPr>
            <a:r>
              <a:rPr lang="en-US" altLang="en-US" sz="2600" dirty="0">
                <a:latin typeface="Avenir Roman" panose="02000503020000020003" pitchFamily="2" charset="0"/>
              </a:rPr>
              <a:t>Effect size (</a:t>
            </a:r>
            <a:r>
              <a:rPr lang="en-US" altLang="en-US" sz="2200" i="1" dirty="0">
                <a:latin typeface="Avenir Roman" panose="02000503020000020003" pitchFamily="2" charset="0"/>
              </a:rPr>
              <a:t>R</a:t>
            </a:r>
            <a:r>
              <a:rPr lang="en-US" altLang="en-US" sz="2200" i="1" baseline="30000" dirty="0">
                <a:latin typeface="Avenir Roman" panose="02000503020000020003" pitchFamily="2" charset="0"/>
              </a:rPr>
              <a:t>2</a:t>
            </a:r>
            <a:r>
              <a:rPr lang="en-US" altLang="en-US" sz="2200" dirty="0">
                <a:latin typeface="Avenir Roman" panose="02000503020000020003" pitchFamily="2" charset="0"/>
              </a:rPr>
              <a:t> [coefficient of determination])</a:t>
            </a:r>
          </a:p>
          <a:p>
            <a:pPr marL="800100" lvl="1" indent="-342900">
              <a:spcBef>
                <a:spcPts val="600"/>
              </a:spcBef>
              <a:spcAft>
                <a:spcPts val="600"/>
              </a:spcAft>
              <a:buFont typeface="Arial" panose="020B0604020202020204" pitchFamily="34" charset="0"/>
              <a:buChar char="•"/>
            </a:pPr>
            <a:r>
              <a:rPr lang="en-US" altLang="en-US" sz="2200" dirty="0">
                <a:latin typeface="Avenir Roman" panose="02000503020000020003" pitchFamily="2" charset="0"/>
              </a:rPr>
              <a:t>Percentage of variability in one variable that can be predicted by its relationship with the other variable</a:t>
            </a:r>
            <a:endParaRPr lang="en-US" altLang="en-US" sz="2200" i="1" dirty="0">
              <a:latin typeface="Avenir Roman" panose="02000503020000020003" pitchFamily="2" charset="0"/>
            </a:endParaRPr>
          </a:p>
        </p:txBody>
      </p:sp>
    </p:spTree>
    <p:extLst>
      <p:ext uri="{BB962C8B-B14F-4D97-AF65-F5344CB8AC3E}">
        <p14:creationId xmlns:p14="http://schemas.microsoft.com/office/powerpoint/2010/main" val="264320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2540</TotalTime>
  <Words>1057</Words>
  <Application>Microsoft Office PowerPoint</Application>
  <PresentationFormat>On-screen Show (4:3)</PresentationFormat>
  <Paragraphs>291</Paragraphs>
  <Slides>37</Slides>
  <Notes>26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1" baseType="lpstr">
      <vt:lpstr>ＭＳ Ｐゴシック</vt:lpstr>
      <vt:lpstr>Arial</vt:lpstr>
      <vt:lpstr>Avenir Black</vt:lpstr>
      <vt:lpstr>Avenir Book</vt:lpstr>
      <vt:lpstr>Avenir Roman</vt:lpstr>
      <vt:lpstr>Calibri</vt:lpstr>
      <vt:lpstr>Century Gothic</vt:lpstr>
      <vt:lpstr>Georgia</vt:lpstr>
      <vt:lpstr>Gulim</vt:lpstr>
      <vt:lpstr>Times New Roman</vt:lpstr>
      <vt:lpstr>Wingdings</vt:lpstr>
      <vt:lpstr>Wingdings 2</vt:lpstr>
      <vt:lpstr>Office Theme</vt:lpstr>
      <vt:lpstr>Equation</vt:lpstr>
      <vt:lpstr>Now we have the data… how do we analyze it?</vt:lpstr>
      <vt:lpstr>PowerPoint Presentation</vt:lpstr>
      <vt:lpstr>Correlational Research</vt:lpstr>
      <vt:lpstr>PowerPoint Presentation</vt:lpstr>
      <vt:lpstr>PowerPoint Presentation</vt:lpstr>
      <vt:lpstr>Data</vt:lpstr>
      <vt:lpstr>Graphing Relationships Between Variables</vt:lpstr>
      <vt:lpstr>Correlation</vt:lpstr>
      <vt:lpstr>The Correlation Coefficient</vt:lpstr>
      <vt:lpstr>The Characteristics of a Relationship</vt:lpstr>
      <vt:lpstr>The Characteristics of a Relationship</vt:lpstr>
      <vt:lpstr>The Characteristics of a Relationship</vt:lpstr>
      <vt:lpstr>PowerPoint Presentation</vt:lpstr>
      <vt:lpstr>PowerPoint Presentation</vt:lpstr>
      <vt:lpstr>The Pearson Correlation (r)</vt:lpstr>
      <vt:lpstr>Covariance</vt:lpstr>
      <vt:lpstr>Visualizing correlations</vt:lpstr>
      <vt:lpstr>Visualizing correlations</vt:lpstr>
      <vt:lpstr>Visualizing correlations</vt:lpstr>
      <vt:lpstr>Why Use Correlations?</vt:lpstr>
      <vt:lpstr>Why Use Correlations?</vt:lpstr>
      <vt:lpstr>Why Use Correlations?</vt:lpstr>
      <vt:lpstr>Why Use Correlations?</vt:lpstr>
      <vt:lpstr>Correlation does not imply causation!</vt:lpstr>
      <vt:lpstr>PowerPoint Presentation</vt:lpstr>
      <vt:lpstr>PowerPoint Presentation</vt:lpstr>
      <vt:lpstr>PowerPoint Presentation</vt:lpstr>
      <vt:lpstr>PowerPoint Presentation</vt:lpstr>
      <vt:lpstr>Effect size</vt:lpstr>
      <vt:lpstr>Effect Size</vt:lpstr>
      <vt:lpstr>R-squared</vt:lpstr>
      <vt:lpstr>Regression</vt:lpstr>
      <vt:lpstr>Regression Equations </vt:lpstr>
      <vt:lpstr>Regression</vt:lpstr>
      <vt:lpstr>Correlation vs. Regression</vt:lpstr>
      <vt:lpstr>Multiple Regression (R)</vt:lpstr>
      <vt:lpstr>Multiple Regression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Observational Methods</dc:title>
  <dc:creator>Stephen Flusberg</dc:creator>
  <cp:lastModifiedBy>Hess, Yanine</cp:lastModifiedBy>
  <cp:revision>52</cp:revision>
  <dcterms:created xsi:type="dcterms:W3CDTF">2017-02-21T20:57:52Z</dcterms:created>
  <dcterms:modified xsi:type="dcterms:W3CDTF">2021-10-27T15:36:11Z</dcterms:modified>
</cp:coreProperties>
</file>